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6"/>
  </p:notesMasterIdLst>
  <p:handoutMasterIdLst>
    <p:handoutMasterId r:id="rId37"/>
  </p:handoutMasterIdLst>
  <p:sldIdLst>
    <p:sldId id="256" r:id="rId2"/>
    <p:sldId id="257" r:id="rId3"/>
    <p:sldId id="308" r:id="rId4"/>
    <p:sldId id="309" r:id="rId5"/>
    <p:sldId id="310" r:id="rId6"/>
    <p:sldId id="311" r:id="rId7"/>
    <p:sldId id="312" r:id="rId8"/>
    <p:sldId id="313" r:id="rId9"/>
    <p:sldId id="314" r:id="rId10"/>
    <p:sldId id="315" r:id="rId11"/>
    <p:sldId id="316" r:id="rId12"/>
    <p:sldId id="317"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4" r:id="rId27"/>
    <p:sldId id="335" r:id="rId28"/>
    <p:sldId id="336" r:id="rId29"/>
    <p:sldId id="338" r:id="rId30"/>
    <p:sldId id="339" r:id="rId31"/>
    <p:sldId id="298" r:id="rId32"/>
    <p:sldId id="340" r:id="rId33"/>
    <p:sldId id="341" r:id="rId34"/>
    <p:sldId id="271"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2E6"/>
    <a:srgbClr val="D1943B"/>
    <a:srgbClr val="FF0066"/>
    <a:srgbClr val="0066CC"/>
    <a:srgbClr val="F3AF35"/>
    <a:srgbClr val="F6AE1E"/>
    <a:srgbClr val="FFFFFF"/>
    <a:srgbClr val="000000"/>
    <a:srgbClr val="F8F57B"/>
    <a:srgbClr val="D5B9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66" autoAdjust="0"/>
    <p:restoredTop sz="84922" autoAdjust="0"/>
  </p:normalViewPr>
  <p:slideViewPr>
    <p:cSldViewPr>
      <p:cViewPr varScale="1">
        <p:scale>
          <a:sx n="64" d="100"/>
          <a:sy n="64" d="100"/>
        </p:scale>
        <p:origin x="-1446" y="-96"/>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61" d="100"/>
          <a:sy n="61" d="100"/>
        </p:scale>
        <p:origin x="-204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4/6/2009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4/6/2009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MIX 09</a:t>
            </a:r>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8" name="Date Placeholder 7"/>
          <p:cNvSpPr>
            <a:spLocks noGrp="1"/>
          </p:cNvSpPr>
          <p:nvPr>
            <p:ph type="dt" idx="13"/>
          </p:nvPr>
        </p:nvSpPr>
        <p:spPr/>
        <p:txBody>
          <a:bodyPr/>
          <a:lstStyle/>
          <a:p>
            <a:fld id="{DF4ED4EC-C474-4E22-81EB-4A87AF950982}" type="datetime1">
              <a:rPr lang="en-US" smtClean="0"/>
              <a:pPr/>
              <a:t>4/6/2009</a:t>
            </a:fld>
            <a:endParaRPr lang="en-US"/>
          </a:p>
        </p:txBody>
      </p:sp>
      <p:sp>
        <p:nvSpPr>
          <p:cNvPr id="9" name="Slide Number Placeholder 8"/>
          <p:cNvSpPr>
            <a:spLocks noGrp="1"/>
          </p:cNvSpPr>
          <p:nvPr>
            <p:ph type="sldNum" sz="quarter" idx="14"/>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Burada nelerden</a:t>
            </a:r>
            <a:r>
              <a:rPr lang="tr-TR" baseline="0" dirty="0" smtClean="0"/>
              <a:t> bahsedildiğini görselden öğrenmeliyiz.</a:t>
            </a:r>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Dublin </a:t>
            </a:r>
            <a:r>
              <a:rPr lang="en-US" dirty="0" err="1" smtClean="0"/>
              <a:t>olmadığı</a:t>
            </a:r>
            <a:r>
              <a:rPr lang="en-US" dirty="0" smtClean="0"/>
              <a:t> </a:t>
            </a:r>
            <a:r>
              <a:rPr lang="en-US" dirty="0" err="1" smtClean="0"/>
              <a:t>takdirde</a:t>
            </a:r>
            <a:r>
              <a:rPr lang="en-US" dirty="0" smtClean="0"/>
              <a:t> </a:t>
            </a:r>
            <a:r>
              <a:rPr lang="en-US" dirty="0" err="1" smtClean="0"/>
              <a:t>sunucu</a:t>
            </a:r>
            <a:r>
              <a:rPr lang="en-US" dirty="0" smtClean="0"/>
              <a:t> </a:t>
            </a:r>
            <a:r>
              <a:rPr lang="en-US" dirty="0" err="1" smtClean="0"/>
              <a:t>görevini</a:t>
            </a:r>
            <a:r>
              <a:rPr lang="en-US" dirty="0" smtClean="0"/>
              <a:t> </a:t>
            </a:r>
            <a:r>
              <a:rPr lang="en-US" dirty="0" err="1" smtClean="0"/>
              <a:t>üstlenecek</a:t>
            </a:r>
            <a:r>
              <a:rPr lang="en-US" dirty="0" smtClean="0"/>
              <a:t> </a:t>
            </a:r>
            <a:r>
              <a:rPr lang="en-US" dirty="0" err="1" smtClean="0"/>
              <a:t>altyapının</a:t>
            </a:r>
            <a:r>
              <a:rPr lang="en-US" dirty="0" smtClean="0"/>
              <a:t> </a:t>
            </a:r>
            <a:r>
              <a:rPr lang="en-US" dirty="0" err="1" smtClean="0"/>
              <a:t>geliştiriciler</a:t>
            </a:r>
            <a:r>
              <a:rPr lang="en-US" dirty="0" smtClean="0"/>
              <a:t> </a:t>
            </a:r>
            <a:r>
              <a:rPr lang="en-US" dirty="0" err="1" smtClean="0"/>
              <a:t>tarafından</a:t>
            </a:r>
            <a:r>
              <a:rPr lang="en-US" dirty="0" smtClean="0"/>
              <a:t> </a:t>
            </a:r>
            <a:r>
              <a:rPr lang="en-US" dirty="0" err="1" smtClean="0"/>
              <a:t>kurulması</a:t>
            </a:r>
            <a:r>
              <a:rPr lang="en-US" dirty="0" smtClean="0"/>
              <a:t> </a:t>
            </a:r>
            <a:r>
              <a:rPr lang="en-US" dirty="0" err="1" smtClean="0"/>
              <a:t>gerekmektedir</a:t>
            </a:r>
            <a:r>
              <a:rPr lang="en-US" dirty="0" smtClean="0"/>
              <a:t>. (</a:t>
            </a:r>
            <a:r>
              <a:rPr lang="en-US" dirty="0" err="1" smtClean="0"/>
              <a:t>Elbette</a:t>
            </a:r>
            <a:r>
              <a:rPr lang="en-US" dirty="0" smtClean="0"/>
              <a:t> Non-WF </a:t>
            </a:r>
            <a:r>
              <a:rPr lang="en-US" dirty="0" err="1" smtClean="0"/>
              <a:t>servisler</a:t>
            </a:r>
            <a:r>
              <a:rPr lang="en-US" dirty="0" smtClean="0"/>
              <a:t> </a:t>
            </a:r>
            <a:r>
              <a:rPr lang="en-US" dirty="0" err="1" smtClean="0"/>
              <a:t>içinde</a:t>
            </a:r>
            <a:r>
              <a:rPr lang="en-US" dirty="0" smtClean="0"/>
              <a:t> </a:t>
            </a:r>
            <a:r>
              <a:rPr lang="en-US" dirty="0" err="1" smtClean="0"/>
              <a:t>sunucu</a:t>
            </a:r>
            <a:r>
              <a:rPr lang="en-US" dirty="0" smtClean="0"/>
              <a:t> </a:t>
            </a:r>
            <a:r>
              <a:rPr lang="en-US" dirty="0" err="1" smtClean="0"/>
              <a:t>görevi</a:t>
            </a:r>
            <a:r>
              <a:rPr lang="en-US" dirty="0" smtClean="0"/>
              <a:t> </a:t>
            </a:r>
            <a:r>
              <a:rPr lang="en-US" dirty="0" err="1" smtClean="0"/>
              <a:t>üstlenir</a:t>
            </a: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Yük Dengeleyici -&gt; Load Balancer</a:t>
            </a:r>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TLR</a:t>
            </a:r>
            <a:r>
              <a:rPr lang="tr-TR" baseline="0" dirty="0" smtClean="0"/>
              <a:t> ToolLanguageRepository</a:t>
            </a:r>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Buraya Oslo ile ilgili resim gelsin.</a:t>
            </a:r>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İş analisti</a:t>
            </a:r>
            <a:r>
              <a:rPr lang="tr-TR" baseline="0" dirty="0" smtClean="0"/>
              <a:t> Quadrant yardımıyla bir Workflow tanımlar. Yada tanımlı olan içerisineki aktiviteleri düzenler. Daha teknik olan geliştirici bu workflow üzerinde kodlama yapmak için repository de duran örneği VS üzerinde açabilir ve geliştirebilir. Burada VS ortamında çalışılabilmesi için WF XAML’ e çevrilir.</a:t>
            </a:r>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3"/>
          </p:nvPr>
        </p:nvSpPr>
        <p:spPr/>
        <p:txBody>
          <a:bodyPr/>
          <a:lstStyle/>
          <a:p>
            <a:fld id="{D4D8F44D-E129-450A-A59D-A5B2CE9C5F14}" type="datetime1">
              <a:rPr lang="en-US" smtClean="0"/>
              <a:pPr/>
              <a:t>4/6/2009</a:t>
            </a:fld>
            <a:endParaRPr lang="en-US"/>
          </a:p>
        </p:txBody>
      </p:sp>
      <p:sp>
        <p:nvSpPr>
          <p:cNvPr id="9" name="Slide Number Placeholder 8"/>
          <p:cNvSpPr>
            <a:spLocks noGrp="1"/>
          </p:cNvSpPr>
          <p:nvPr>
            <p:ph type="sldNum" sz="quarter" idx="14"/>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Date Placeholder 7"/>
          <p:cNvSpPr>
            <a:spLocks noGrp="1"/>
          </p:cNvSpPr>
          <p:nvPr>
            <p:ph type="dt" idx="13"/>
          </p:nvPr>
        </p:nvSpPr>
        <p:spPr/>
        <p:txBody>
          <a:bodyPr/>
          <a:lstStyle/>
          <a:p>
            <a:fld id="{3E981838-A06B-4545-9D5F-E85D5BE03EE3}" type="datetime1">
              <a:rPr lang="en-US" smtClean="0"/>
              <a:pPr/>
              <a:t>4/6/2009</a:t>
            </a:fld>
            <a:endParaRPr lang="en-US"/>
          </a:p>
        </p:txBody>
      </p:sp>
      <p:sp>
        <p:nvSpPr>
          <p:cNvPr id="9" name="Slide Number Placeholder 8"/>
          <p:cNvSpPr>
            <a:spLocks noGrp="1"/>
          </p:cNvSpPr>
          <p:nvPr>
            <p:ph type="sldNum" sz="quarter" idx="14"/>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8" name="Date Placeholder 7"/>
          <p:cNvSpPr>
            <a:spLocks noGrp="1"/>
          </p:cNvSpPr>
          <p:nvPr>
            <p:ph type="dt" idx="13"/>
          </p:nvPr>
        </p:nvSpPr>
        <p:spPr/>
        <p:txBody>
          <a:bodyPr/>
          <a:lstStyle/>
          <a:p>
            <a:fld id="{B98DA593-5DCC-469F-A871-732B7AFA32F3}" type="datetime1">
              <a:rPr lang="en-US" smtClean="0"/>
              <a:pPr/>
              <a:t>4/6/2009</a:t>
            </a:fld>
            <a:endParaRPr lang="en-US"/>
          </a:p>
        </p:txBody>
      </p:sp>
      <p:sp>
        <p:nvSpPr>
          <p:cNvPr id="9" name="Slide Number Placeholder 8"/>
          <p:cNvSpPr>
            <a:spLocks noGrp="1"/>
          </p:cNvSpPr>
          <p:nvPr>
            <p:ph type="sldNum" sz="quarter" idx="14"/>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400" b="0" kern="1200" dirty="0" smtClean="0">
                <a:solidFill>
                  <a:schemeClr val="tx1"/>
                </a:solidFill>
                <a:latin typeface="+mn-lt"/>
                <a:ea typeface="+mn-ea"/>
                <a:cs typeface="+mn-cs"/>
              </a:rPr>
              <a:t>Codeplex</a:t>
            </a:r>
            <a:r>
              <a:rPr lang="tr-TR" sz="400" b="0" kern="1200" baseline="0" dirty="0" smtClean="0">
                <a:solidFill>
                  <a:schemeClr val="tx1"/>
                </a:solidFill>
                <a:latin typeface="+mn-lt"/>
                <a:ea typeface="+mn-ea"/>
                <a:cs typeface="+mn-cs"/>
              </a:rPr>
              <a:t> te yayınlanan WCF Restful Starter Kit ile Restful maddesindeki şablonlar VS 2008 üzerinde kullanılabilir. Bu bir CTP sürümüdür. .Net 4.0 öncesinde bir ön fikir vermektedir.</a:t>
            </a:r>
          </a:p>
          <a:p>
            <a:endParaRPr lang="tr-TR" sz="400" b="0" kern="1200" baseline="0" dirty="0" smtClean="0">
              <a:solidFill>
                <a:schemeClr val="tx1"/>
              </a:solidFill>
              <a:latin typeface="+mn-lt"/>
              <a:ea typeface="+mn-ea"/>
              <a:cs typeface="+mn-cs"/>
            </a:endParaRPr>
          </a:p>
          <a:p>
            <a:r>
              <a:rPr lang="tr-TR" sz="400" b="0" kern="1200" baseline="0" dirty="0" smtClean="0">
                <a:solidFill>
                  <a:schemeClr val="tx1"/>
                </a:solidFill>
                <a:latin typeface="+mn-lt"/>
                <a:ea typeface="+mn-ea"/>
                <a:cs typeface="+mn-cs"/>
              </a:rPr>
              <a:t>Correlation -&gt; Mesajlar arası ilişkileri ifade eder.</a:t>
            </a:r>
          </a:p>
        </p:txBody>
      </p:sp>
      <p:sp>
        <p:nvSpPr>
          <p:cNvPr id="4" name="Slide Number Placeholder 3"/>
          <p:cNvSpPr>
            <a:spLocks noGrp="1"/>
          </p:cNvSpPr>
          <p:nvPr>
            <p:ph type="sldNum" sz="quarter" idx="10"/>
          </p:nvPr>
        </p:nvSpPr>
        <p:spPr/>
        <p:txBody>
          <a:bodyPr/>
          <a:lstStyle/>
          <a:p>
            <a:fld id="{C31F60A7-E15A-444C-A273-257D5AF337F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Günümüz IT</a:t>
            </a:r>
            <a:r>
              <a:rPr lang="tr-TR" baseline="0" dirty="0" smtClean="0"/>
              <a:t> ortamlarında pek çok uygulamanın bir arada koştuğu ve üzerlerinde çeşitli iş süreçlerinin yürüdüğü senaryolar söz konusudur. Bu senaryoya dahil olan kesimler için, iş süreçlerine ait bilgilerin tanımlanması, saklanması, kolayca takip edilmesi ve yönetilmesi önemli ama bir o kadarda gerçeklenmesi zordur. Ölçek büyüdükçe bu sorunlar IT çevrelerine daha büyük problemler yaşatmaktadır. </a:t>
            </a:r>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Sürerlik</a:t>
            </a:r>
            <a:r>
              <a:rPr lang="tr-TR" baseline="0" dirty="0" smtClean="0"/>
              <a:t> Deposu-&gt;Persistence Storage</a:t>
            </a:r>
          </a:p>
          <a:p>
            <a:r>
              <a:rPr lang="tr-TR" baseline="0" dirty="0" smtClean="0"/>
              <a:t>İzleme Deposu-&gt;Tracking Storage</a:t>
            </a:r>
            <a:endParaRPr lang="en-US" dirty="0"/>
          </a:p>
        </p:txBody>
      </p:sp>
      <p:sp>
        <p:nvSpPr>
          <p:cNvPr id="4" name="Slide Number Placeholder 3"/>
          <p:cNvSpPr>
            <a:spLocks noGrp="1"/>
          </p:cNvSpPr>
          <p:nvPr>
            <p:ph type="sldNum" sz="quarter" idx="10"/>
          </p:nvPr>
        </p:nvSpPr>
        <p:spPr/>
        <p:txBody>
          <a:bodyPr/>
          <a:lstStyle/>
          <a:p>
            <a:fld id="{C31F60A7-E15A-444C-A273-257D5AF337F0}"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209800"/>
            <a:ext cx="7681913" cy="1523495"/>
          </a:xfrm>
        </p:spPr>
        <p:txBody>
          <a:bodyPr>
            <a:noAutofit/>
          </a:bodyPr>
          <a:lstStyle>
            <a:lvl1pPr>
              <a:lnSpc>
                <a:spcPct val="90000"/>
              </a:lnSpc>
              <a:defRPr sz="7200" b="1">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latin typeface="Calibr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INETANEXTHIT_mini.png"/>
          <p:cNvPicPr>
            <a:picLocks noChangeAspect="1"/>
          </p:cNvPicPr>
          <p:nvPr userDrawn="1"/>
        </p:nvPicPr>
        <p:blipFill>
          <a:blip r:embed="rId3"/>
          <a:stretch>
            <a:fillRect/>
          </a:stretch>
        </p:blipFill>
        <p:spPr>
          <a:xfrm>
            <a:off x="8001000" y="79063"/>
            <a:ext cx="1066799" cy="911537"/>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b="1">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latin typeface="Calibr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6"/>
          <p:cNvPicPr>
            <a:picLocks noChangeAspect="1" noChangeArrowheads="1"/>
          </p:cNvPicPr>
          <p:nvPr userDrawn="1"/>
        </p:nvPicPr>
        <p:blipFill>
          <a:blip r:embed="rId3"/>
          <a:srcRect/>
          <a:stretch>
            <a:fillRect/>
          </a:stretch>
        </p:blipFill>
        <p:spPr bwMode="auto">
          <a:xfrm>
            <a:off x="0" y="6470569"/>
            <a:ext cx="2362200" cy="387431"/>
          </a:xfrm>
          <a:prstGeom prst="rect">
            <a:avLst/>
          </a:prstGeom>
          <a:noFill/>
          <a:ln w="9525">
            <a:noFill/>
            <a:miter lim="800000"/>
            <a:headEnd/>
            <a:tailEnd/>
          </a:ln>
          <a:effec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1905137"/>
          </a:xfrm>
        </p:spPr>
        <p:txBody>
          <a:bodyPr/>
          <a:lstStyle>
            <a:lvl1pPr>
              <a:lnSpc>
                <a:spcPct val="90000"/>
              </a:lnSpc>
              <a:defRPr sz="3000">
                <a:latin typeface="Calibri" pitchFamily="34" charset="0"/>
              </a:defRPr>
            </a:lvl1pPr>
            <a:lvl2pPr>
              <a:lnSpc>
                <a:spcPct val="90000"/>
              </a:lnSpc>
              <a:defRPr sz="2600">
                <a:latin typeface="Calibri" pitchFamily="34" charset="0"/>
              </a:defRPr>
            </a:lvl2pPr>
            <a:lvl3pPr>
              <a:lnSpc>
                <a:spcPct val="90000"/>
              </a:lnSpc>
              <a:defRPr sz="2200">
                <a:latin typeface="Calibri" pitchFamily="34" charset="0"/>
              </a:defRPr>
            </a:lvl3pPr>
            <a:lvl4pPr>
              <a:lnSpc>
                <a:spcPct val="90000"/>
              </a:lnSpc>
              <a:defRPr>
                <a:latin typeface="Calibri" pitchFamily="34" charset="0"/>
              </a:defRPr>
            </a:lvl4pPr>
            <a:lvl5pPr>
              <a:lnSpc>
                <a:spcPct val="90000"/>
              </a:lnSpc>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6"/>
          <p:cNvPicPr>
            <a:picLocks noChangeAspect="1" noChangeArrowheads="1"/>
          </p:cNvPicPr>
          <p:nvPr userDrawn="1"/>
        </p:nvPicPr>
        <p:blipFill>
          <a:blip r:embed="rId2"/>
          <a:srcRect/>
          <a:stretch>
            <a:fillRect/>
          </a:stretch>
        </p:blipFill>
        <p:spPr bwMode="auto">
          <a:xfrm>
            <a:off x="0" y="6470569"/>
            <a:ext cx="2362200" cy="387431"/>
          </a:xfrm>
          <a:prstGeom prst="rect">
            <a:avLst/>
          </a:prstGeom>
          <a:noFill/>
          <a:ln w="9525">
            <a:noFill/>
            <a:miter lim="800000"/>
            <a:headEnd/>
            <a:tailEnd/>
          </a:ln>
          <a:effec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srcRect/>
          <a:stretch>
            <a:fillRect/>
          </a:stretch>
        </p:blipFill>
        <p:spPr bwMode="auto">
          <a:xfrm>
            <a:off x="0" y="6470569"/>
            <a:ext cx="2362200" cy="387431"/>
          </a:xfrm>
          <a:prstGeom prst="rect">
            <a:avLst/>
          </a:prstGeom>
          <a:noFill/>
          <a:ln w="9525">
            <a:noFill/>
            <a:miter lim="800000"/>
            <a:headEnd/>
            <a:tailEnd/>
          </a:ln>
          <a:effec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a:stretch>
            <a:fillRect/>
          </a:stretch>
        </p:blipFill>
        <p:spPr>
          <a:xfrm>
            <a:off x="7467600" y="5682000"/>
            <a:ext cx="944563" cy="840155"/>
          </a:xfrm>
          <a:prstGeom prst="rect">
            <a:avLst/>
          </a:prstGeom>
        </p:spPr>
      </p:pic>
      <p:pic>
        <p:nvPicPr>
          <p:cNvPr id="8" name="Picture 7" descr="INETANEXTHIT.png"/>
          <p:cNvPicPr>
            <a:picLocks noChangeAspect="1"/>
          </p:cNvPicPr>
          <p:nvPr userDrawn="1"/>
        </p:nvPicPr>
        <p:blipFill>
          <a:blip r:embed="rId4"/>
          <a:stretch>
            <a:fillRect/>
          </a:stretch>
        </p:blipFill>
        <p:spPr>
          <a:xfrm>
            <a:off x="1295400" y="2362200"/>
            <a:ext cx="6553200" cy="1238250"/>
          </a:xfrm>
          <a:prstGeom prst="rect">
            <a:avLst/>
          </a:prstGeom>
        </p:spPr>
      </p:pic>
      <p:pic>
        <p:nvPicPr>
          <p:cNvPr id="1030" name="Picture 6"/>
          <p:cNvPicPr>
            <a:picLocks noChangeAspect="1" noChangeArrowheads="1"/>
          </p:cNvPicPr>
          <p:nvPr userDrawn="1"/>
        </p:nvPicPr>
        <p:blipFill>
          <a:blip r:embed="rId5"/>
          <a:srcRect/>
          <a:stretch>
            <a:fillRect/>
          </a:stretch>
        </p:blipFill>
        <p:spPr bwMode="auto">
          <a:xfrm>
            <a:off x="0" y="6433077"/>
            <a:ext cx="2590800" cy="424924"/>
          </a:xfrm>
          <a:prstGeom prst="rect">
            <a:avLst/>
          </a:prstGeom>
          <a:noFill/>
          <a:ln w="9525">
            <a:noFill/>
            <a:miter lim="800000"/>
            <a:headEnd/>
            <a:tailEnd/>
          </a:ln>
          <a:effec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tr-TR"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4B760D-9427-4B98-9BA1-F001B5E6F453}" type="datetimeFigureOut">
              <a:rPr lang="tr-TR" smtClean="0"/>
              <a:pPr/>
              <a:t>06.04.2009</a:t>
            </a:fld>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9FA112-DFC5-4C62-9A21-F6980E3D8FA7}" type="slidenum">
              <a:rPr lang="tr-TR" smtClean="0"/>
              <a:pPr/>
              <a:t>‹#›</a:t>
            </a:fld>
            <a:endParaRPr lang="tr-TR"/>
          </a:p>
        </p:txBody>
      </p:sp>
      <p:pic>
        <p:nvPicPr>
          <p:cNvPr id="7" name="Picture 6"/>
          <p:cNvPicPr>
            <a:picLocks noChangeAspect="1" noChangeArrowheads="1"/>
          </p:cNvPicPr>
          <p:nvPr userDrawn="1"/>
        </p:nvPicPr>
        <p:blipFill>
          <a:blip r:embed="rId2"/>
          <a:srcRect/>
          <a:stretch>
            <a:fillRect/>
          </a:stretch>
        </p:blipFill>
        <p:spPr bwMode="auto">
          <a:xfrm>
            <a:off x="0" y="6470569"/>
            <a:ext cx="2362200" cy="387431"/>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701" r:id="rId4"/>
    <p:sldLayoutId id="2147483702" r:id="rId5"/>
    <p:sldLayoutId id="2147483703" r:id="rId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9"/>
        </a:buBlip>
        <a:defRPr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0"/>
        </a:buBlip>
        <a:defRPr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0"/>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WF Nedir?</a:t>
            </a:r>
            <a:endParaRPr dirty="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grpSp>
        <p:nvGrpSpPr>
          <p:cNvPr id="3" name="Group 43"/>
          <p:cNvGrpSpPr/>
          <p:nvPr/>
        </p:nvGrpSpPr>
        <p:grpSpPr>
          <a:xfrm>
            <a:off x="2133600" y="1600200"/>
            <a:ext cx="2362200" cy="3297592"/>
            <a:chOff x="2133600" y="1600200"/>
            <a:chExt cx="2362200" cy="3297592"/>
          </a:xfrm>
        </p:grpSpPr>
        <p:sp>
          <p:nvSpPr>
            <p:cNvPr id="17" name="Rounded Rectangle 16"/>
            <p:cNvSpPr/>
            <p:nvPr/>
          </p:nvSpPr>
          <p:spPr>
            <a:xfrm>
              <a:off x="2133600" y="1600200"/>
              <a:ext cx="2362200" cy="3276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286000" y="3810000"/>
              <a:ext cx="1981200" cy="533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WF Çalışma Zamanı</a:t>
              </a:r>
              <a:endParaRPr lang="en-US" dirty="0">
                <a:solidFill>
                  <a:schemeClr val="bg1"/>
                </a:solidFill>
              </a:endParaRPr>
            </a:p>
          </p:txBody>
        </p:sp>
        <p:sp>
          <p:nvSpPr>
            <p:cNvPr id="20" name="TextBox 19"/>
            <p:cNvSpPr txBox="1"/>
            <p:nvPr/>
          </p:nvSpPr>
          <p:spPr>
            <a:xfrm>
              <a:off x="2514600" y="4528460"/>
              <a:ext cx="1605824" cy="369332"/>
            </a:xfrm>
            <a:prstGeom prst="rect">
              <a:avLst/>
            </a:prstGeom>
            <a:noFill/>
          </p:spPr>
          <p:txBody>
            <a:bodyPr wrap="none" rtlCol="0">
              <a:spAutoFit/>
            </a:bodyPr>
            <a:lstStyle/>
            <a:p>
              <a:r>
                <a:rPr lang="tr-TR" dirty="0" smtClean="0">
                  <a:solidFill>
                    <a:schemeClr val="bg1"/>
                  </a:solidFill>
                  <a:effectLst>
                    <a:outerShdw blurRad="38100" dist="38100" dir="2700000" algn="tl">
                      <a:srgbClr val="000000">
                        <a:alpha val="43137"/>
                      </a:srgbClr>
                    </a:outerShdw>
                  </a:effectLst>
                </a:rPr>
                <a:t>Host Uygulama</a:t>
              </a:r>
              <a:endParaRPr lang="en-US" dirty="0">
                <a:solidFill>
                  <a:schemeClr val="bg1"/>
                </a:solidFill>
                <a:effectLst>
                  <a:outerShdw blurRad="38100" dist="38100" dir="2700000" algn="tl">
                    <a:srgbClr val="000000">
                      <a:alpha val="43137"/>
                    </a:srgbClr>
                  </a:outerShdw>
                </a:effectLst>
              </a:endParaRPr>
            </a:p>
          </p:txBody>
        </p:sp>
      </p:grpSp>
      <p:grpSp>
        <p:nvGrpSpPr>
          <p:cNvPr id="4" name="Group 41"/>
          <p:cNvGrpSpPr/>
          <p:nvPr/>
        </p:nvGrpSpPr>
        <p:grpSpPr>
          <a:xfrm>
            <a:off x="381000" y="1752600"/>
            <a:ext cx="3657600" cy="1981200"/>
            <a:chOff x="381000" y="1752600"/>
            <a:chExt cx="3657600" cy="1981200"/>
          </a:xfrm>
        </p:grpSpPr>
        <p:sp>
          <p:nvSpPr>
            <p:cNvPr id="18" name="Parallelogram 17"/>
            <p:cNvSpPr/>
            <p:nvPr/>
          </p:nvSpPr>
          <p:spPr>
            <a:xfrm>
              <a:off x="2590800" y="2057400"/>
              <a:ext cx="1447800" cy="1676400"/>
            </a:xfrm>
            <a:prstGeom prst="parallelogram">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8" name="Group 21"/>
            <p:cNvGrpSpPr/>
            <p:nvPr/>
          </p:nvGrpSpPr>
          <p:grpSpPr>
            <a:xfrm>
              <a:off x="2873830" y="2177142"/>
              <a:ext cx="914400" cy="1371600"/>
              <a:chOff x="6781800" y="1787856"/>
              <a:chExt cx="1752600" cy="1828800"/>
            </a:xfrm>
            <a:solidFill>
              <a:schemeClr val="tx2"/>
            </a:solidFill>
          </p:grpSpPr>
          <p:cxnSp>
            <p:nvCxnSpPr>
              <p:cNvPr id="5" name="Straight Arrow Connector 4"/>
              <p:cNvCxnSpPr/>
              <p:nvPr/>
            </p:nvCxnSpPr>
            <p:spPr>
              <a:xfrm rot="10800000" flipV="1">
                <a:off x="7086600" y="2206956"/>
                <a:ext cx="419100" cy="3429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p:nvPr/>
            </p:nvCxnSpPr>
            <p:spPr>
              <a:xfrm>
                <a:off x="7886700" y="2206956"/>
                <a:ext cx="342900" cy="5715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rot="5400000">
                <a:off x="7696200" y="2930856"/>
                <a:ext cx="533400" cy="5334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22" name="Group 42"/>
              <p:cNvGrpSpPr/>
              <p:nvPr/>
            </p:nvGrpSpPr>
            <p:grpSpPr>
              <a:xfrm>
                <a:off x="6781800" y="1787856"/>
                <a:ext cx="1752600" cy="1828800"/>
                <a:chOff x="6858000" y="2098344"/>
                <a:chExt cx="1752600" cy="1828800"/>
              </a:xfrm>
              <a:grpFill/>
            </p:grpSpPr>
            <p:sp>
              <p:nvSpPr>
                <p:cNvPr id="9" name="Rectangle 8"/>
                <p:cNvSpPr/>
                <p:nvPr/>
              </p:nvSpPr>
              <p:spPr>
                <a:xfrm>
                  <a:off x="7467600" y="2098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2"/>
                    </a:solidFill>
                  </a:endParaRPr>
                </a:p>
              </p:txBody>
            </p:sp>
            <p:sp>
              <p:nvSpPr>
                <p:cNvPr id="10" name="Flowchart: Decision 9"/>
                <p:cNvSpPr/>
                <p:nvPr/>
              </p:nvSpPr>
              <p:spPr>
                <a:xfrm>
                  <a:off x="7581900" y="2403144"/>
                  <a:ext cx="381000" cy="228600"/>
                </a:xfrm>
                <a:prstGeom prst="flowChartDecision">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2"/>
                    </a:solidFill>
                  </a:endParaRPr>
                </a:p>
              </p:txBody>
            </p:sp>
            <p:sp>
              <p:nvSpPr>
                <p:cNvPr id="11" name="Rectangle 10"/>
                <p:cNvSpPr/>
                <p:nvPr/>
              </p:nvSpPr>
              <p:spPr>
                <a:xfrm>
                  <a:off x="6858000" y="2860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2"/>
                    </a:solidFill>
                  </a:endParaRPr>
                </a:p>
              </p:txBody>
            </p:sp>
            <p:sp>
              <p:nvSpPr>
                <p:cNvPr id="12" name="Rectangle 11"/>
                <p:cNvSpPr/>
                <p:nvPr/>
              </p:nvSpPr>
              <p:spPr>
                <a:xfrm>
                  <a:off x="8001000" y="30889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2"/>
                    </a:solidFill>
                  </a:endParaRPr>
                </a:p>
              </p:txBody>
            </p:sp>
            <p:sp>
              <p:nvSpPr>
                <p:cNvPr id="13" name="Rectangle 12"/>
                <p:cNvSpPr/>
                <p:nvPr/>
              </p:nvSpPr>
              <p:spPr>
                <a:xfrm>
                  <a:off x="6858000" y="33175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2"/>
                    </a:solidFill>
                  </a:endParaRPr>
                </a:p>
              </p:txBody>
            </p:sp>
            <p:sp>
              <p:nvSpPr>
                <p:cNvPr id="14" name="Rectangle 13"/>
                <p:cNvSpPr/>
                <p:nvPr/>
              </p:nvSpPr>
              <p:spPr>
                <a:xfrm>
                  <a:off x="7467600" y="37747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2"/>
                    </a:solidFill>
                  </a:endParaRPr>
                </a:p>
              </p:txBody>
            </p:sp>
            <p:cxnSp>
              <p:nvCxnSpPr>
                <p:cNvPr id="15" name="Straight Arrow Connector 14"/>
                <p:cNvCxnSpPr>
                  <a:stCxn id="9" idx="2"/>
                  <a:endCxn id="10" idx="0"/>
                </p:cNvCxnSpPr>
                <p:nvPr/>
              </p:nvCxnSpPr>
              <p:spPr>
                <a:xfrm rot="5400000">
                  <a:off x="7696200" y="2326944"/>
                  <a:ext cx="1524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11" idx="2"/>
                  <a:endCxn id="13" idx="0"/>
                </p:cNvCxnSpPr>
                <p:nvPr/>
              </p:nvCxnSpPr>
              <p:spPr>
                <a:xfrm rot="5400000">
                  <a:off x="7010400" y="3165144"/>
                  <a:ext cx="3048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sp>
          <p:nvSpPr>
            <p:cNvPr id="21" name="TextBox 20"/>
            <p:cNvSpPr txBox="1"/>
            <p:nvPr/>
          </p:nvSpPr>
          <p:spPr>
            <a:xfrm>
              <a:off x="381000" y="2057400"/>
              <a:ext cx="1184940" cy="369332"/>
            </a:xfrm>
            <a:prstGeom prst="rect">
              <a:avLst/>
            </a:prstGeom>
            <a:noFill/>
          </p:spPr>
          <p:txBody>
            <a:bodyPr wrap="none" rtlCol="0">
              <a:spAutoFit/>
            </a:bodyPr>
            <a:lstStyle/>
            <a:p>
              <a:r>
                <a:rPr lang="tr-TR" dirty="0" smtClean="0">
                  <a:solidFill>
                    <a:schemeClr val="tx2"/>
                  </a:solidFill>
                  <a:effectLst>
                    <a:outerShdw blurRad="38100" dist="38100" dir="2700000" algn="tl">
                      <a:srgbClr val="000000">
                        <a:alpha val="43137"/>
                      </a:srgbClr>
                    </a:outerShdw>
                  </a:effectLst>
                </a:rPr>
                <a:t>Aktiviteler</a:t>
              </a:r>
              <a:endParaRPr lang="en-US" dirty="0">
                <a:solidFill>
                  <a:schemeClr val="tx2"/>
                </a:solidFill>
                <a:effectLst>
                  <a:outerShdw blurRad="38100" dist="38100" dir="2700000" algn="tl">
                    <a:srgbClr val="000000">
                      <a:alpha val="43137"/>
                    </a:srgbClr>
                  </a:outerShdw>
                </a:effectLst>
              </a:endParaRPr>
            </a:p>
          </p:txBody>
        </p:sp>
        <p:cxnSp>
          <p:nvCxnSpPr>
            <p:cNvPr id="23" name="Shape 22"/>
            <p:cNvCxnSpPr>
              <a:stCxn id="21" idx="2"/>
              <a:endCxn id="13" idx="1"/>
            </p:cNvCxnSpPr>
            <p:nvPr/>
          </p:nvCxnSpPr>
          <p:spPr>
            <a:xfrm rot="16200000" flipH="1">
              <a:off x="1562670" y="1837532"/>
              <a:ext cx="721960" cy="1900360"/>
            </a:xfrm>
            <a:prstGeom prst="curvedConnector2">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21" idx="2"/>
              <a:endCxn id="14" idx="1"/>
            </p:cNvCxnSpPr>
            <p:nvPr/>
          </p:nvCxnSpPr>
          <p:spPr>
            <a:xfrm rot="16200000" flipH="1">
              <a:off x="1550246" y="1849956"/>
              <a:ext cx="1064860" cy="2218412"/>
            </a:xfrm>
            <a:prstGeom prst="curvedConnector2">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a:stCxn id="21" idx="2"/>
              <a:endCxn id="9" idx="1"/>
            </p:cNvCxnSpPr>
            <p:nvPr/>
          </p:nvCxnSpPr>
          <p:spPr>
            <a:xfrm rot="5400000" flipH="1" flipV="1">
              <a:off x="1986456" y="1221306"/>
              <a:ext cx="192440" cy="2218412"/>
            </a:xfrm>
            <a:prstGeom prst="curvedConnector4">
              <a:avLst>
                <a:gd name="adj1" fmla="val -118790"/>
                <a:gd name="adj2" fmla="val 63353"/>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21" idx="2"/>
              <a:endCxn id="11" idx="1"/>
            </p:cNvCxnSpPr>
            <p:nvPr/>
          </p:nvCxnSpPr>
          <p:spPr>
            <a:xfrm rot="16200000" flipH="1">
              <a:off x="1734120" y="1666082"/>
              <a:ext cx="379060" cy="1900360"/>
            </a:xfrm>
            <a:prstGeom prst="curvedConnector2">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95600" y="1752600"/>
              <a:ext cx="1129476" cy="369332"/>
            </a:xfrm>
            <a:prstGeom prst="rect">
              <a:avLst/>
            </a:prstGeom>
            <a:noFill/>
          </p:spPr>
          <p:txBody>
            <a:bodyPr wrap="none" rtlCol="0">
              <a:spAutoFit/>
            </a:bodyPr>
            <a:lstStyle/>
            <a:p>
              <a:r>
                <a:rPr lang="tr-TR" dirty="0" smtClean="0">
                  <a:solidFill>
                    <a:schemeClr val="tx2"/>
                  </a:solidFill>
                  <a:effectLst>
                    <a:outerShdw blurRad="38100" dist="38100" dir="2700000" algn="tl">
                      <a:srgbClr val="000000">
                        <a:alpha val="43137"/>
                      </a:srgbClr>
                    </a:outerShdw>
                  </a:effectLst>
                </a:rPr>
                <a:t>Workflow</a:t>
              </a:r>
              <a:endParaRPr lang="en-US" dirty="0">
                <a:solidFill>
                  <a:schemeClr val="tx2"/>
                </a:solidFill>
                <a:effectLst>
                  <a:outerShdw blurRad="38100" dist="38100" dir="2700000" algn="tl">
                    <a:srgbClr val="000000">
                      <a:alpha val="43137"/>
                    </a:srgbClr>
                  </a:outerShdw>
                </a:effectLst>
              </a:endParaRPr>
            </a:p>
          </p:txBody>
        </p:sp>
      </p:grpSp>
      <p:grpSp>
        <p:nvGrpSpPr>
          <p:cNvPr id="24" name="Group 42"/>
          <p:cNvGrpSpPr/>
          <p:nvPr/>
        </p:nvGrpSpPr>
        <p:grpSpPr>
          <a:xfrm>
            <a:off x="3938547" y="1447800"/>
            <a:ext cx="3910053" cy="991372"/>
            <a:chOff x="3938547" y="1447800"/>
            <a:chExt cx="3910053" cy="991372"/>
          </a:xfrm>
        </p:grpSpPr>
        <p:sp>
          <p:nvSpPr>
            <p:cNvPr id="38" name="Rounded Rectangle 37"/>
            <p:cNvSpPr/>
            <p:nvPr/>
          </p:nvSpPr>
          <p:spPr>
            <a:xfrm>
              <a:off x="6019800" y="1447800"/>
              <a:ext cx="18288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Visual Studio</a:t>
              </a:r>
            </a:p>
            <a:p>
              <a:pPr algn="ctr"/>
              <a:r>
                <a:rPr lang="tr-TR" dirty="0" smtClean="0">
                  <a:effectLst>
                    <a:outerShdw blurRad="38100" dist="38100" dir="2700000" algn="tl">
                      <a:srgbClr val="000000">
                        <a:alpha val="43137"/>
                      </a:srgbClr>
                    </a:outerShdw>
                  </a:effectLst>
                </a:rPr>
                <a:t>WF Designer</a:t>
              </a:r>
              <a:endParaRPr lang="en-US" dirty="0">
                <a:effectLst>
                  <a:outerShdw blurRad="38100" dist="38100" dir="2700000" algn="tl">
                    <a:srgbClr val="000000">
                      <a:alpha val="43137"/>
                    </a:srgbClr>
                  </a:outerShdw>
                </a:effectLst>
              </a:endParaRPr>
            </a:p>
          </p:txBody>
        </p:sp>
        <p:sp>
          <p:nvSpPr>
            <p:cNvPr id="39" name="Left Arrow 38"/>
            <p:cNvSpPr/>
            <p:nvPr/>
          </p:nvSpPr>
          <p:spPr>
            <a:xfrm rot="20292909">
              <a:off x="3938547" y="2147443"/>
              <a:ext cx="2183972" cy="291729"/>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5"/>
          <p:cNvGrpSpPr/>
          <p:nvPr/>
        </p:nvGrpSpPr>
        <p:grpSpPr>
          <a:xfrm>
            <a:off x="5791200" y="2286000"/>
            <a:ext cx="1828800" cy="3200400"/>
            <a:chOff x="5791200" y="2286000"/>
            <a:chExt cx="1828800" cy="3200400"/>
          </a:xfrm>
        </p:grpSpPr>
        <p:sp>
          <p:nvSpPr>
            <p:cNvPr id="37" name="Rounded Rectangle 36"/>
            <p:cNvSpPr/>
            <p:nvPr/>
          </p:nvSpPr>
          <p:spPr>
            <a:xfrm>
              <a:off x="5791200" y="4648200"/>
              <a:ext cx="18288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Diğer Aktivitiler</a:t>
              </a:r>
              <a:endParaRPr lang="en-US" dirty="0">
                <a:effectLst>
                  <a:outerShdw blurRad="38100" dist="38100" dir="2700000" algn="tl">
                    <a:srgbClr val="000000">
                      <a:alpha val="43137"/>
                    </a:srgbClr>
                  </a:outerShdw>
                </a:effectLst>
              </a:endParaRPr>
            </a:p>
          </p:txBody>
        </p:sp>
        <p:sp>
          <p:nvSpPr>
            <p:cNvPr id="41" name="Left Arrow 40"/>
            <p:cNvSpPr/>
            <p:nvPr/>
          </p:nvSpPr>
          <p:spPr>
            <a:xfrm rot="16200000">
              <a:off x="5334002" y="3352799"/>
              <a:ext cx="2362200" cy="228601"/>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4"/>
          <p:cNvGrpSpPr/>
          <p:nvPr/>
        </p:nvGrpSpPr>
        <p:grpSpPr>
          <a:xfrm>
            <a:off x="6248400" y="2286000"/>
            <a:ext cx="1828800" cy="1905000"/>
            <a:chOff x="6248400" y="2286000"/>
            <a:chExt cx="1828800" cy="1905000"/>
          </a:xfrm>
        </p:grpSpPr>
        <p:sp>
          <p:nvSpPr>
            <p:cNvPr id="40" name="Left Arrow 39"/>
            <p:cNvSpPr/>
            <p:nvPr/>
          </p:nvSpPr>
          <p:spPr>
            <a:xfrm rot="16200000">
              <a:off x="6811386" y="2637414"/>
              <a:ext cx="960360" cy="257531"/>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48400" y="3352800"/>
              <a:ext cx="18288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Temel Aktivite Kütüphanesi</a:t>
              </a:r>
            </a:p>
            <a:p>
              <a:pPr algn="ctr"/>
              <a:r>
                <a:rPr lang="tr-TR" dirty="0" smtClean="0">
                  <a:effectLst>
                    <a:outerShdw blurRad="38100" dist="38100" dir="2700000" algn="tl">
                      <a:srgbClr val="000000">
                        <a:alpha val="43137"/>
                      </a:srgbClr>
                    </a:outerShdw>
                  </a:effectLst>
                </a:rPr>
                <a:t>(BAL)</a:t>
              </a:r>
              <a:endParaRPr lang="en-US"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1+#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000" fill="hold"/>
                                        <p:tgtEl>
                                          <p:spTgt spid="3"/>
                                        </p:tgtEl>
                                        <p:attrNameLst>
                                          <p:attrName>ppt_x</p:attrName>
                                        </p:attrNameLst>
                                      </p:cBhvr>
                                      <p:tavLst>
                                        <p:tav tm="0">
                                          <p:val>
                                            <p:strVal val="#ppt_x"/>
                                          </p:val>
                                        </p:tav>
                                        <p:tav tm="100000">
                                          <p:val>
                                            <p:strVal val="#ppt_x"/>
                                          </p:val>
                                        </p:tav>
                                      </p:tavLst>
                                    </p:anim>
                                    <p:anim calcmode="lin" valueType="num">
                                      <p:cBhvr additive="base">
                                        <p:cTn id="3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WF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Nedir?</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grpSp>
        <p:nvGrpSpPr>
          <p:cNvPr id="3" name="Group 3"/>
          <p:cNvGrpSpPr/>
          <p:nvPr/>
        </p:nvGrpSpPr>
        <p:grpSpPr>
          <a:xfrm>
            <a:off x="2656367" y="1219200"/>
            <a:ext cx="4277833" cy="3743148"/>
            <a:chOff x="5410200" y="1362252"/>
            <a:chExt cx="3276600" cy="3743148"/>
          </a:xfrm>
          <a:solidFill>
            <a:schemeClr val="accent1">
              <a:lumMod val="75000"/>
            </a:schemeClr>
          </a:solidFill>
        </p:grpSpPr>
        <p:sp>
          <p:nvSpPr>
            <p:cNvPr id="5" name="Rectangle 4"/>
            <p:cNvSpPr/>
            <p:nvPr/>
          </p:nvSpPr>
          <p:spPr>
            <a:xfrm>
              <a:off x="5410200" y="1362252"/>
              <a:ext cx="3276600" cy="3743148"/>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b"/>
            <a:lstStyle/>
            <a:p>
              <a:pPr algn="ctr"/>
              <a:r>
                <a:rPr lang="en-US" sz="1500" b="1" dirty="0" smtClean="0">
                  <a:solidFill>
                    <a:srgbClr val="FFC000"/>
                  </a:solidFill>
                </a:rPr>
                <a:t>Host (.exe, IIS/WAS, .NET </a:t>
              </a:r>
              <a:r>
                <a:rPr lang="tr-TR" sz="1500" b="1" dirty="0" smtClean="0">
                  <a:solidFill>
                    <a:srgbClr val="FFC000"/>
                  </a:solidFill>
                </a:rPr>
                <a:t>Servisleri</a:t>
              </a:r>
              <a:r>
                <a:rPr lang="en-US" sz="1500" b="1" dirty="0" smtClean="0">
                  <a:solidFill>
                    <a:srgbClr val="FFC000"/>
                  </a:solidFill>
                </a:rPr>
                <a:t>, …)</a:t>
              </a:r>
              <a:endParaRPr lang="en-US" sz="1500" b="1" dirty="0">
                <a:solidFill>
                  <a:srgbClr val="FFC000"/>
                </a:solidFill>
              </a:endParaRPr>
            </a:p>
          </p:txBody>
        </p:sp>
        <p:sp>
          <p:nvSpPr>
            <p:cNvPr id="6" name="Rectangle 5"/>
            <p:cNvSpPr/>
            <p:nvPr/>
          </p:nvSpPr>
          <p:spPr>
            <a:xfrm>
              <a:off x="5486400" y="3726524"/>
              <a:ext cx="3124200" cy="1074076"/>
            </a:xfrm>
            <a:prstGeom prst="rect">
              <a:avLst/>
            </a:prstGeom>
            <a:grp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t"/>
            <a:lstStyle/>
            <a:p>
              <a:r>
                <a:rPr lang="en-US" sz="1500" dirty="0" smtClean="0">
                  <a:solidFill>
                    <a:srgbClr val="FFC000"/>
                  </a:solidFill>
                  <a:effectLst>
                    <a:outerShdw blurRad="38100" dist="38100" dir="2700000" algn="tl">
                      <a:srgbClr val="000000">
                        <a:alpha val="43137"/>
                      </a:srgbClr>
                    </a:outerShdw>
                  </a:effectLst>
                </a:rPr>
                <a:t>WF </a:t>
              </a:r>
              <a:endParaRPr lang="tr-TR" sz="1500" dirty="0" smtClean="0">
                <a:solidFill>
                  <a:srgbClr val="FFC000"/>
                </a:solidFill>
                <a:effectLst>
                  <a:outerShdw blurRad="38100" dist="38100" dir="2700000" algn="tl">
                    <a:srgbClr val="000000">
                      <a:alpha val="43137"/>
                    </a:srgbClr>
                  </a:outerShdw>
                </a:effectLst>
              </a:endParaRPr>
            </a:p>
            <a:p>
              <a:r>
                <a:rPr lang="tr-TR" sz="1500" dirty="0" smtClean="0">
                  <a:solidFill>
                    <a:srgbClr val="FFC000"/>
                  </a:solidFill>
                  <a:effectLst>
                    <a:outerShdw blurRad="38100" dist="38100" dir="2700000" algn="tl">
                      <a:srgbClr val="000000">
                        <a:alpha val="43137"/>
                      </a:srgbClr>
                    </a:outerShdw>
                  </a:effectLst>
                </a:rPr>
                <a:t>Çalışma</a:t>
              </a:r>
            </a:p>
            <a:p>
              <a:r>
                <a:rPr lang="tr-TR" sz="1500" dirty="0" smtClean="0">
                  <a:solidFill>
                    <a:srgbClr val="FFC000"/>
                  </a:solidFill>
                  <a:effectLst>
                    <a:outerShdw blurRad="38100" dist="38100" dir="2700000" algn="tl">
                      <a:srgbClr val="000000">
                        <a:alpha val="43137"/>
                      </a:srgbClr>
                    </a:outerShdw>
                  </a:effectLst>
                </a:rPr>
                <a:t>Zamanı</a:t>
              </a:r>
              <a:endParaRPr lang="en-US" sz="1500" dirty="0" smtClean="0">
                <a:solidFill>
                  <a:srgbClr val="FFC000"/>
                </a:solidFill>
                <a:effectLst>
                  <a:outerShdw blurRad="38100" dist="38100" dir="2700000" algn="tl">
                    <a:srgbClr val="000000">
                      <a:alpha val="43137"/>
                    </a:srgbClr>
                  </a:outerShdw>
                </a:effectLst>
              </a:endParaRPr>
            </a:p>
          </p:txBody>
        </p:sp>
        <p:sp>
          <p:nvSpPr>
            <p:cNvPr id="7" name="Rectangle 6"/>
            <p:cNvSpPr/>
            <p:nvPr/>
          </p:nvSpPr>
          <p:spPr>
            <a:xfrm>
              <a:off x="6293825" y="3779137"/>
              <a:ext cx="2240574" cy="945263"/>
            </a:xfrm>
            <a:prstGeom prst="rect">
              <a:avLst/>
            </a:pr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t"/>
            <a:lstStyle/>
            <a:p>
              <a:r>
                <a:rPr lang="tr-TR" sz="1500" dirty="0" smtClean="0">
                  <a:solidFill>
                    <a:schemeClr val="tx1"/>
                  </a:solidFill>
                </a:rPr>
                <a:t>Genişletmeler</a:t>
              </a:r>
              <a:endParaRPr lang="en-US" sz="1500" dirty="0">
                <a:solidFill>
                  <a:schemeClr val="tx1"/>
                </a:solidFill>
              </a:endParaRPr>
            </a:p>
          </p:txBody>
        </p:sp>
        <p:sp>
          <p:nvSpPr>
            <p:cNvPr id="8" name="Rectangle 7"/>
            <p:cNvSpPr/>
            <p:nvPr/>
          </p:nvSpPr>
          <p:spPr>
            <a:xfrm>
              <a:off x="6352190" y="4114800"/>
              <a:ext cx="933844" cy="228600"/>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500" dirty="0" smtClean="0">
                  <a:solidFill>
                    <a:schemeClr val="bg1"/>
                  </a:solidFill>
                </a:rPr>
                <a:t>İzleme</a:t>
              </a:r>
              <a:endParaRPr lang="en-US" sz="1500" dirty="0">
                <a:solidFill>
                  <a:schemeClr val="bg1"/>
                </a:solidFill>
              </a:endParaRPr>
            </a:p>
          </p:txBody>
        </p:sp>
        <p:sp>
          <p:nvSpPr>
            <p:cNvPr id="10" name="Rectangle 9"/>
            <p:cNvSpPr/>
            <p:nvPr/>
          </p:nvSpPr>
          <p:spPr>
            <a:xfrm>
              <a:off x="6352190" y="4419600"/>
              <a:ext cx="933844" cy="228599"/>
            </a:xfrm>
            <a:prstGeom prst="rect">
              <a:avLst/>
            </a:prstGeom>
            <a:solidFill>
              <a:srgbClr val="FFC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500" dirty="0" smtClean="0">
                  <a:solidFill>
                    <a:schemeClr val="bg1"/>
                  </a:solidFill>
                </a:rPr>
                <a:t>…</a:t>
              </a:r>
              <a:endParaRPr lang="en-US" sz="1500" dirty="0">
                <a:solidFill>
                  <a:schemeClr val="bg1"/>
                </a:solidFill>
              </a:endParaRPr>
            </a:p>
          </p:txBody>
        </p:sp>
        <p:sp>
          <p:nvSpPr>
            <p:cNvPr id="36" name="Rectangle 35"/>
            <p:cNvSpPr/>
            <p:nvPr/>
          </p:nvSpPr>
          <p:spPr>
            <a:xfrm>
              <a:off x="7344399" y="4114800"/>
              <a:ext cx="933844" cy="228600"/>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500" dirty="0" smtClean="0">
                  <a:solidFill>
                    <a:schemeClr val="bg1"/>
                  </a:solidFill>
                </a:rPr>
                <a:t>Sürerlik</a:t>
              </a:r>
              <a:endParaRPr lang="en-US" sz="1500" dirty="0">
                <a:solidFill>
                  <a:schemeClr val="bg1"/>
                </a:solidFill>
              </a:endParaRPr>
            </a:p>
          </p:txBody>
        </p:sp>
      </p:grpSp>
      <p:grpSp>
        <p:nvGrpSpPr>
          <p:cNvPr id="4" name="Group 41"/>
          <p:cNvGrpSpPr/>
          <p:nvPr/>
        </p:nvGrpSpPr>
        <p:grpSpPr>
          <a:xfrm>
            <a:off x="2656367" y="4997604"/>
            <a:ext cx="4277833" cy="955344"/>
            <a:chOff x="5486400" y="721056"/>
            <a:chExt cx="3276600" cy="823911"/>
          </a:xfrm>
          <a:solidFill>
            <a:srgbClr val="FF0066"/>
          </a:solidFill>
        </p:grpSpPr>
        <p:sp>
          <p:nvSpPr>
            <p:cNvPr id="12" name="Rectangle 24"/>
            <p:cNvSpPr/>
            <p:nvPr/>
          </p:nvSpPr>
          <p:spPr>
            <a:xfrm>
              <a:off x="5486400" y="721056"/>
              <a:ext cx="3276600" cy="823911"/>
            </a:xfrm>
            <a:prstGeom prst="rect">
              <a:avLst/>
            </a:prstGeom>
            <a:solidFill>
              <a:srgbClr val="002060"/>
            </a:solidFill>
          </p:spPr>
          <p:style>
            <a:lnRef idx="1">
              <a:schemeClr val="dk1"/>
            </a:lnRef>
            <a:fillRef idx="2">
              <a:schemeClr val="dk1"/>
            </a:fillRef>
            <a:effectRef idx="1">
              <a:schemeClr val="dk1"/>
            </a:effectRef>
            <a:fontRef idx="minor">
              <a:schemeClr val="dk1"/>
            </a:fontRef>
          </p:style>
          <p:txBody>
            <a:bodyPr rtlCol="0" anchor="t"/>
            <a:lstStyle/>
            <a:p>
              <a:r>
                <a:rPr lang="tr-TR" sz="1500" dirty="0" smtClean="0">
                  <a:solidFill>
                    <a:schemeClr val="tx1"/>
                  </a:solidFill>
                  <a:effectLst>
                    <a:outerShdw blurRad="38100" dist="38100" dir="2700000" algn="tl">
                      <a:srgbClr val="000000">
                        <a:alpha val="43137"/>
                      </a:srgbClr>
                    </a:outerShdw>
                  </a:effectLst>
                </a:rPr>
                <a:t>Araçlar</a:t>
              </a:r>
              <a:endParaRPr lang="en-US" sz="1500" dirty="0">
                <a:solidFill>
                  <a:schemeClr val="tx1"/>
                </a:solidFill>
                <a:effectLst>
                  <a:outerShdw blurRad="38100" dist="38100" dir="2700000" algn="tl">
                    <a:srgbClr val="000000">
                      <a:alpha val="43137"/>
                    </a:srgbClr>
                  </a:outerShdw>
                </a:effectLst>
              </a:endParaRPr>
            </a:p>
          </p:txBody>
        </p:sp>
        <p:sp>
          <p:nvSpPr>
            <p:cNvPr id="13" name="Rectangle 12"/>
            <p:cNvSpPr/>
            <p:nvPr/>
          </p:nvSpPr>
          <p:spPr>
            <a:xfrm>
              <a:off x="5543162" y="953517"/>
              <a:ext cx="983776" cy="502881"/>
            </a:xfrm>
            <a:prstGeom prst="rect">
              <a:avLst/>
            </a:prstGeom>
            <a:solidFill>
              <a:schemeClr val="bg1">
                <a:lumMod val="85000"/>
                <a:lumOff val="1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smtClean="0">
                  <a:solidFill>
                    <a:schemeClr val="tx1"/>
                  </a:solidFill>
                  <a:effectLst>
                    <a:outerShdw blurRad="38100" dist="38100" dir="2700000" algn="tl">
                      <a:srgbClr val="000000">
                        <a:alpha val="43137"/>
                      </a:srgbClr>
                    </a:outerShdw>
                  </a:effectLst>
                </a:rPr>
                <a:t>V</a:t>
              </a:r>
              <a:r>
                <a:rPr lang="tr-TR" sz="1500" dirty="0" smtClean="0">
                  <a:solidFill>
                    <a:schemeClr val="tx1"/>
                  </a:solidFill>
                  <a:effectLst>
                    <a:outerShdw blurRad="38100" dist="38100" dir="2700000" algn="tl">
                      <a:srgbClr val="000000">
                        <a:alpha val="43137"/>
                      </a:srgbClr>
                    </a:outerShdw>
                  </a:effectLst>
                </a:rPr>
                <a:t>isual Studio</a:t>
              </a:r>
              <a:endParaRPr lang="en-US" sz="1500" dirty="0">
                <a:solidFill>
                  <a:schemeClr val="tx1"/>
                </a:solidFill>
                <a:effectLst>
                  <a:outerShdw blurRad="38100" dist="38100" dir="2700000" algn="tl">
                    <a:srgbClr val="000000">
                      <a:alpha val="43137"/>
                    </a:srgbClr>
                  </a:outerShdw>
                </a:effectLst>
              </a:endParaRPr>
            </a:p>
          </p:txBody>
        </p:sp>
        <p:sp>
          <p:nvSpPr>
            <p:cNvPr id="14" name="Rectangle 13"/>
            <p:cNvSpPr/>
            <p:nvPr/>
          </p:nvSpPr>
          <p:spPr>
            <a:xfrm>
              <a:off x="6593419" y="953517"/>
              <a:ext cx="1059976" cy="502881"/>
            </a:xfrm>
            <a:prstGeom prst="rect">
              <a:avLst/>
            </a:prstGeom>
            <a:solidFill>
              <a:schemeClr val="bg1">
                <a:lumMod val="85000"/>
                <a:lumOff val="1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smtClean="0">
                  <a:solidFill>
                    <a:schemeClr val="tx1"/>
                  </a:solidFill>
                  <a:effectLst>
                    <a:outerShdw blurRad="38100" dist="38100" dir="2700000" algn="tl">
                      <a:srgbClr val="000000">
                        <a:alpha val="43137"/>
                      </a:srgbClr>
                    </a:outerShdw>
                  </a:effectLst>
                </a:rPr>
                <a:t>VS Debugger</a:t>
              </a:r>
              <a:endParaRPr lang="en-US" sz="1500"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7711753" y="953517"/>
              <a:ext cx="1011769" cy="515249"/>
            </a:xfrm>
            <a:prstGeom prst="rect">
              <a:avLst/>
            </a:prstGeom>
            <a:solidFill>
              <a:schemeClr val="bg1">
                <a:lumMod val="85000"/>
                <a:lumOff val="1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500" dirty="0" err="1" smtClean="0">
                  <a:solidFill>
                    <a:schemeClr val="tx1"/>
                  </a:solidFill>
                  <a:effectLst>
                    <a:outerShdw blurRad="38100" dist="38100" dir="2700000" algn="tl">
                      <a:srgbClr val="000000">
                        <a:alpha val="43137"/>
                      </a:srgbClr>
                    </a:outerShdw>
                  </a:effectLst>
                </a:rPr>
                <a:t>Rehosted</a:t>
              </a:r>
              <a:r>
                <a:rPr lang="en-US" sz="1500" dirty="0" smtClean="0">
                  <a:solidFill>
                    <a:schemeClr val="tx1"/>
                  </a:solidFill>
                  <a:effectLst>
                    <a:outerShdw blurRad="38100" dist="38100" dir="2700000" algn="tl">
                      <a:srgbClr val="000000">
                        <a:alpha val="43137"/>
                      </a:srgbClr>
                    </a:outerShdw>
                  </a:effectLst>
                </a:rPr>
                <a:t> Designer</a:t>
              </a:r>
              <a:endParaRPr lang="en-US" sz="1500" dirty="0">
                <a:solidFill>
                  <a:schemeClr val="tx1"/>
                </a:solidFill>
                <a:effectLst>
                  <a:outerShdw blurRad="38100" dist="38100" dir="2700000" algn="tl">
                    <a:srgbClr val="000000">
                      <a:alpha val="43137"/>
                    </a:srgbClr>
                  </a:outerShdw>
                </a:effectLst>
              </a:endParaRPr>
            </a:p>
          </p:txBody>
        </p:sp>
      </p:grpSp>
      <p:sp>
        <p:nvSpPr>
          <p:cNvPr id="16" name="Rectangle 15"/>
          <p:cNvSpPr/>
          <p:nvPr/>
        </p:nvSpPr>
        <p:spPr>
          <a:xfrm>
            <a:off x="2743201" y="1304748"/>
            <a:ext cx="4038600" cy="2194560"/>
          </a:xfrm>
          <a:prstGeom prst="rect">
            <a:avLst/>
          </a:prstGeom>
          <a:solidFill>
            <a:schemeClr val="bg1">
              <a:lumMod val="85000"/>
              <a:lumOff val="15000"/>
            </a:schemeClr>
          </a:solidFill>
          <a:ln>
            <a:noFill/>
          </a:ln>
        </p:spPr>
        <p:style>
          <a:lnRef idx="1">
            <a:schemeClr val="accent2"/>
          </a:lnRef>
          <a:fillRef idx="2">
            <a:schemeClr val="accent2"/>
          </a:fillRef>
          <a:effectRef idx="1">
            <a:schemeClr val="accent2"/>
          </a:effectRef>
          <a:fontRef idx="minor">
            <a:schemeClr val="dk1"/>
          </a:fontRef>
        </p:style>
        <p:txBody>
          <a:bodyPr rtlCol="0" anchor="t"/>
          <a:lstStyle/>
          <a:p>
            <a:r>
              <a:rPr lang="en-US" sz="1500" b="1" dirty="0" smtClean="0">
                <a:solidFill>
                  <a:srgbClr val="FFC000"/>
                </a:solidFill>
              </a:rPr>
              <a:t>Workflow</a:t>
            </a:r>
            <a:endParaRPr lang="en-US" sz="1500" b="1" dirty="0">
              <a:solidFill>
                <a:srgbClr val="FFC000"/>
              </a:solidFill>
            </a:endParaRPr>
          </a:p>
        </p:txBody>
      </p:sp>
      <p:sp>
        <p:nvSpPr>
          <p:cNvPr id="17" name="Rectangle 16"/>
          <p:cNvSpPr/>
          <p:nvPr/>
        </p:nvSpPr>
        <p:spPr>
          <a:xfrm>
            <a:off x="2808767" y="1838148"/>
            <a:ext cx="1306033" cy="1616406"/>
          </a:xfrm>
          <a:prstGeom prst="rect">
            <a:avLst/>
          </a:prstGeom>
          <a:solidFill>
            <a:schemeClr val="accent1">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t"/>
          <a:lstStyle/>
          <a:p>
            <a:r>
              <a:rPr lang="en-US" sz="1500" dirty="0" smtClean="0">
                <a:solidFill>
                  <a:schemeClr val="tx1"/>
                </a:solidFill>
              </a:rPr>
              <a:t>A</a:t>
            </a:r>
            <a:r>
              <a:rPr lang="tr-TR" sz="1500" dirty="0" smtClean="0">
                <a:solidFill>
                  <a:schemeClr val="tx1"/>
                </a:solidFill>
              </a:rPr>
              <a:t>ktivite</a:t>
            </a:r>
          </a:p>
          <a:p>
            <a:r>
              <a:rPr lang="tr-TR" sz="1500" dirty="0" smtClean="0">
                <a:solidFill>
                  <a:schemeClr val="tx1"/>
                </a:solidFill>
              </a:rPr>
              <a:t>Kütüphanesi</a:t>
            </a:r>
            <a:endParaRPr lang="en-US" sz="1500" dirty="0">
              <a:solidFill>
                <a:schemeClr val="tx1"/>
              </a:solidFill>
            </a:endParaRPr>
          </a:p>
        </p:txBody>
      </p:sp>
      <p:sp>
        <p:nvSpPr>
          <p:cNvPr id="18" name="Rectangle 17"/>
          <p:cNvSpPr/>
          <p:nvPr/>
        </p:nvSpPr>
        <p:spPr>
          <a:xfrm>
            <a:off x="3048000" y="2426482"/>
            <a:ext cx="685800" cy="168606"/>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19" name="Rectangle 18"/>
          <p:cNvSpPr/>
          <p:nvPr/>
        </p:nvSpPr>
        <p:spPr>
          <a:xfrm>
            <a:off x="3048000" y="2676348"/>
            <a:ext cx="685800" cy="168606"/>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20" name="Rectangle 19"/>
          <p:cNvSpPr/>
          <p:nvPr/>
        </p:nvSpPr>
        <p:spPr>
          <a:xfrm>
            <a:off x="3048000" y="2943676"/>
            <a:ext cx="685800" cy="168606"/>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21" name="Rectangle 20"/>
          <p:cNvSpPr/>
          <p:nvPr/>
        </p:nvSpPr>
        <p:spPr>
          <a:xfrm>
            <a:off x="3048000" y="3193542"/>
            <a:ext cx="685800" cy="168606"/>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grpSp>
        <p:nvGrpSpPr>
          <p:cNvPr id="9" name="Group 21"/>
          <p:cNvGrpSpPr/>
          <p:nvPr/>
        </p:nvGrpSpPr>
        <p:grpSpPr>
          <a:xfrm>
            <a:off x="4604174" y="1533348"/>
            <a:ext cx="1752600" cy="1828800"/>
            <a:chOff x="6781800" y="1787856"/>
            <a:chExt cx="1752600" cy="1828800"/>
          </a:xfrm>
          <a:solidFill>
            <a:schemeClr val="tx2"/>
          </a:solidFill>
        </p:grpSpPr>
        <p:cxnSp>
          <p:nvCxnSpPr>
            <p:cNvPr id="23" name="Straight Arrow Connector 22"/>
            <p:cNvCxnSpPr/>
            <p:nvPr/>
          </p:nvCxnSpPr>
          <p:spPr>
            <a:xfrm rot="10800000" flipV="1">
              <a:off x="7086600" y="2206956"/>
              <a:ext cx="419100" cy="3429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7886700" y="2206956"/>
              <a:ext cx="342900" cy="5715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rot="5400000">
              <a:off x="7696200" y="2930856"/>
              <a:ext cx="533400" cy="5334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42"/>
            <p:cNvGrpSpPr/>
            <p:nvPr/>
          </p:nvGrpSpPr>
          <p:grpSpPr>
            <a:xfrm>
              <a:off x="6781800" y="1787856"/>
              <a:ext cx="1752600" cy="1828800"/>
              <a:chOff x="6858000" y="2098344"/>
              <a:chExt cx="1752600" cy="1828800"/>
            </a:xfrm>
            <a:grpFill/>
          </p:grpSpPr>
          <p:sp>
            <p:nvSpPr>
              <p:cNvPr id="27" name="Rectangle 26"/>
              <p:cNvSpPr/>
              <p:nvPr/>
            </p:nvSpPr>
            <p:spPr>
              <a:xfrm>
                <a:off x="7467600" y="2098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28" name="Flowchart: Decision 27"/>
              <p:cNvSpPr/>
              <p:nvPr/>
            </p:nvSpPr>
            <p:spPr>
              <a:xfrm>
                <a:off x="7581900" y="2403144"/>
                <a:ext cx="381000" cy="228600"/>
              </a:xfrm>
              <a:prstGeom prst="flowChartDecision">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29" name="Rectangle 28"/>
              <p:cNvSpPr/>
              <p:nvPr/>
            </p:nvSpPr>
            <p:spPr>
              <a:xfrm>
                <a:off x="6858000" y="2860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30" name="Rectangle 29"/>
              <p:cNvSpPr/>
              <p:nvPr/>
            </p:nvSpPr>
            <p:spPr>
              <a:xfrm>
                <a:off x="8001000" y="30889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31" name="Rectangle 30"/>
              <p:cNvSpPr/>
              <p:nvPr/>
            </p:nvSpPr>
            <p:spPr>
              <a:xfrm>
                <a:off x="6858000" y="33175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32" name="Rectangle 31"/>
              <p:cNvSpPr/>
              <p:nvPr/>
            </p:nvSpPr>
            <p:spPr>
              <a:xfrm>
                <a:off x="7467600" y="37747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cxnSp>
            <p:nvCxnSpPr>
              <p:cNvPr id="33" name="Straight Arrow Connector 32"/>
              <p:cNvCxnSpPr>
                <a:stCxn id="27" idx="2"/>
                <a:endCxn id="28" idx="0"/>
              </p:cNvCxnSpPr>
              <p:nvPr/>
            </p:nvCxnSpPr>
            <p:spPr>
              <a:xfrm rot="5400000">
                <a:off x="7696200" y="2326944"/>
                <a:ext cx="1524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a:stCxn id="29" idx="2"/>
                <a:endCxn id="31" idx="0"/>
              </p:cNvCxnSpPr>
              <p:nvPr/>
            </p:nvCxnSpPr>
            <p:spPr>
              <a:xfrm rot="5400000">
                <a:off x="7010400" y="3165144"/>
                <a:ext cx="3048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WF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4.0 Yenilikleri</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381000" y="1295400"/>
            <a:ext cx="3733800" cy="4038600"/>
          </a:xfrm>
        </p:spPr>
        <p:txBody>
          <a:bodyPr>
            <a:noAutofit/>
          </a:bodyPr>
          <a:lstStyle/>
          <a:p>
            <a:r>
              <a:rPr lang="tr-TR" sz="2000" dirty="0" smtClean="0">
                <a:solidFill>
                  <a:schemeClr val="accent2"/>
                </a:solidFill>
                <a:effectLst>
                  <a:outerShdw blurRad="38100" dist="38100" dir="2700000" algn="tl">
                    <a:srgbClr val="000000">
                      <a:alpha val="43137"/>
                    </a:srgbClr>
                  </a:outerShdw>
                </a:effectLst>
              </a:rPr>
              <a:t>Tasarım ve çalışma zamanı yetenekleri</a:t>
            </a:r>
          </a:p>
          <a:p>
            <a:pPr lvl="1"/>
            <a:r>
              <a:rPr lang="tr-TR" sz="2000" dirty="0" smtClean="0">
                <a:solidFill>
                  <a:schemeClr val="accent2"/>
                </a:solidFill>
                <a:effectLst>
                  <a:outerShdw blurRad="38100" dist="38100" dir="2700000" algn="tl">
                    <a:srgbClr val="000000">
                      <a:alpha val="43137"/>
                    </a:srgbClr>
                  </a:outerShdw>
                </a:effectLst>
              </a:rPr>
              <a:t>Daha yüksek performans </a:t>
            </a:r>
          </a:p>
          <a:p>
            <a:pPr lvl="1"/>
            <a:r>
              <a:rPr lang="tr-TR" sz="2000" dirty="0" smtClean="0">
                <a:solidFill>
                  <a:schemeClr val="accent2"/>
                </a:solidFill>
                <a:effectLst>
                  <a:outerShdw blurRad="38100" dist="38100" dir="2700000" algn="tl">
                    <a:srgbClr val="000000">
                      <a:alpha val="43137"/>
                    </a:srgbClr>
                  </a:outerShdw>
                </a:effectLst>
              </a:rPr>
              <a:t>Arttırılmış ölçeklenebilirlik.</a:t>
            </a:r>
          </a:p>
          <a:p>
            <a:r>
              <a:rPr lang="tr-TR" sz="2000" dirty="0" smtClean="0">
                <a:solidFill>
                  <a:schemeClr val="accent2"/>
                </a:solidFill>
                <a:effectLst>
                  <a:outerShdw blurRad="38100" dist="38100" dir="2700000" algn="tl">
                    <a:srgbClr val="000000">
                      <a:alpha val="43137"/>
                    </a:srgbClr>
                  </a:outerShdw>
                </a:effectLst>
              </a:rPr>
              <a:t>Yeni</a:t>
            </a:r>
            <a:r>
              <a:rPr lang="tr-TR" sz="2000" dirty="0" smtClean="0">
                <a:effectLst>
                  <a:outerShdw blurRad="38100" dist="38100" dir="2700000" algn="tl">
                    <a:srgbClr val="000000">
                      <a:alpha val="43137"/>
                    </a:srgbClr>
                  </a:outerShdw>
                </a:effectLst>
              </a:rPr>
              <a:t> </a:t>
            </a:r>
            <a:r>
              <a:rPr lang="tr-TR" sz="2000" i="1" dirty="0" smtClean="0">
                <a:solidFill>
                  <a:schemeClr val="accent2"/>
                </a:solidFill>
                <a:effectLst>
                  <a:outerShdw blurRad="38100" dist="38100" dir="2700000" algn="tl">
                    <a:srgbClr val="000000">
                      <a:alpha val="43137"/>
                    </a:srgbClr>
                  </a:outerShdw>
                </a:effectLst>
              </a:rPr>
              <a:t>Flowchart</a:t>
            </a:r>
            <a:r>
              <a:rPr lang="tr-TR" sz="2000" dirty="0" smtClean="0">
                <a:solidFill>
                  <a:schemeClr val="accent2"/>
                </a:solidFill>
                <a:effectLst>
                  <a:outerShdw blurRad="38100" dist="38100" dir="2700000" algn="tl">
                    <a:srgbClr val="000000">
                      <a:alpha val="43137"/>
                    </a:srgbClr>
                  </a:outerShdw>
                </a:effectLst>
              </a:rPr>
              <a:t> akış tipi.</a:t>
            </a:r>
          </a:p>
          <a:p>
            <a:r>
              <a:rPr lang="tr-TR" sz="2000" dirty="0" smtClean="0">
                <a:solidFill>
                  <a:schemeClr val="accent2"/>
                </a:solidFill>
                <a:effectLst>
                  <a:outerShdw blurRad="38100" dist="38100" dir="2700000" algn="tl">
                    <a:srgbClr val="000000">
                      <a:alpha val="43137"/>
                    </a:srgbClr>
                  </a:outerShdw>
                </a:effectLst>
              </a:rPr>
              <a:t>Yeni built-in aktivite bileşenleri</a:t>
            </a:r>
          </a:p>
          <a:p>
            <a:pPr lvl="1"/>
            <a:r>
              <a:rPr lang="tr-TR" sz="2000" i="1" dirty="0" smtClean="0">
                <a:solidFill>
                  <a:srgbClr val="FFC000"/>
                </a:solidFill>
                <a:effectLst>
                  <a:outerShdw blurRad="38100" dist="38100" dir="2700000" algn="tl">
                    <a:srgbClr val="000000">
                      <a:alpha val="43137"/>
                    </a:srgbClr>
                  </a:outerShdw>
                </a:effectLst>
              </a:rPr>
              <a:t>Windows</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PowerShell</a:t>
            </a:r>
            <a:r>
              <a:rPr lang="tr-TR" sz="2000" dirty="0" smtClean="0">
                <a:effectLst>
                  <a:outerShdw blurRad="38100" dist="38100" dir="2700000" algn="tl">
                    <a:srgbClr val="000000">
                      <a:alpha val="43137"/>
                    </a:srgbClr>
                  </a:outerShdw>
                </a:effectLst>
              </a:rPr>
              <a:t>,</a:t>
            </a:r>
          </a:p>
          <a:p>
            <a:pPr lvl="1"/>
            <a:r>
              <a:rPr lang="tr-TR" sz="2000" i="1" dirty="0" smtClean="0">
                <a:solidFill>
                  <a:srgbClr val="FFC000"/>
                </a:solidFill>
                <a:effectLst>
                  <a:outerShdw blurRad="38100" dist="38100" dir="2700000" algn="tl">
                    <a:srgbClr val="000000">
                      <a:alpha val="43137"/>
                    </a:srgbClr>
                  </a:outerShdw>
                </a:effectLst>
              </a:rPr>
              <a:t>Veritabanı</a:t>
            </a:r>
          </a:p>
          <a:p>
            <a:pPr lvl="1"/>
            <a:r>
              <a:rPr lang="tr-TR" sz="2000" i="1" dirty="0" smtClean="0">
                <a:solidFill>
                  <a:srgbClr val="FFC000"/>
                </a:solidFill>
                <a:effectLst>
                  <a:outerShdw blurRad="38100" dist="38100" dir="2700000" algn="tl">
                    <a:srgbClr val="000000">
                      <a:alpha val="43137"/>
                    </a:srgbClr>
                  </a:outerShdw>
                </a:effectLst>
              </a:rPr>
              <a:t>Mesajlaşma</a:t>
            </a:r>
            <a:r>
              <a:rPr lang="tr-TR" sz="2000" dirty="0" smtClean="0">
                <a:solidFill>
                  <a:schemeClr val="accent2"/>
                </a:solidFill>
                <a:effectLst>
                  <a:outerShdw blurRad="38100" dist="38100" dir="2700000" algn="tl">
                    <a:srgbClr val="000000">
                      <a:alpha val="43137"/>
                    </a:srgbClr>
                  </a:outerShdw>
                </a:effectLst>
              </a:rPr>
              <a:t>...</a:t>
            </a:r>
          </a:p>
        </p:txBody>
      </p:sp>
      <p:sp>
        <p:nvSpPr>
          <p:cNvPr id="4" name="Rectangle 3"/>
          <p:cNvSpPr/>
          <p:nvPr/>
        </p:nvSpPr>
        <p:spPr>
          <a:xfrm>
            <a:off x="4343400" y="1219200"/>
            <a:ext cx="4724400" cy="4185761"/>
          </a:xfrm>
          <a:prstGeom prst="rect">
            <a:avLst/>
          </a:prstGeom>
        </p:spPr>
        <p:txBody>
          <a:bodyPr vert="horz" lIns="0" tIns="0" rIns="0" bIns="0" rtlCol="0">
            <a:noAutofit/>
          </a:bodyPr>
          <a:lstStyle/>
          <a:p>
            <a:pPr marL="342900" lvl="0" indent="-342900">
              <a:lnSpc>
                <a:spcPct val="90000"/>
              </a:lnSpc>
              <a:spcBef>
                <a:spcPct val="20000"/>
              </a:spcBef>
              <a:buFontTx/>
              <a:buChar char="•"/>
            </a:pPr>
            <a:r>
              <a:rPr lang="tr-TR" sz="2000" dirty="0" smtClean="0">
                <a:solidFill>
                  <a:schemeClr val="accent2"/>
                </a:solidFill>
                <a:effectLst>
                  <a:outerShdw blurRad="38100" dist="38100" dir="2700000" algn="tl">
                    <a:srgbClr val="000000">
                      <a:alpha val="43137"/>
                    </a:srgbClr>
                  </a:outerShdw>
                </a:effectLst>
              </a:rPr>
              <a:t>Workflow modeline yönelik genişletmeler.</a:t>
            </a:r>
          </a:p>
          <a:p>
            <a:pPr marL="742950" lvl="1" indent="-285750">
              <a:lnSpc>
                <a:spcPct val="90000"/>
              </a:lnSpc>
              <a:spcBef>
                <a:spcPct val="20000"/>
              </a:spcBef>
              <a:buFontTx/>
              <a:buChar char="•"/>
            </a:pPr>
            <a:r>
              <a:rPr lang="tr-TR" sz="2000" i="1" dirty="0" smtClean="0">
                <a:solidFill>
                  <a:srgbClr val="FFC000"/>
                </a:solidFill>
                <a:effectLst>
                  <a:outerShdw blurRad="38100" dist="38100" dir="2700000" algn="tl">
                    <a:srgbClr val="000000">
                      <a:alpha val="43137"/>
                    </a:srgbClr>
                  </a:outerShdw>
                </a:effectLst>
              </a:rPr>
              <a:t>Sürerlik(Persistence) kontrolu,</a:t>
            </a:r>
          </a:p>
          <a:p>
            <a:pPr marL="742950" lvl="1" indent="-285750">
              <a:lnSpc>
                <a:spcPct val="90000"/>
              </a:lnSpc>
              <a:spcBef>
                <a:spcPct val="20000"/>
              </a:spcBef>
              <a:buFontTx/>
              <a:buChar char="•"/>
            </a:pPr>
            <a:r>
              <a:rPr lang="tr-TR" sz="2000" i="1" dirty="0" smtClean="0">
                <a:solidFill>
                  <a:srgbClr val="FFC000"/>
                </a:solidFill>
                <a:effectLst>
                  <a:outerShdw blurRad="38100" dist="38100" dir="2700000" algn="tl">
                    <a:srgbClr val="000000">
                      <a:alpha val="43137"/>
                    </a:srgbClr>
                  </a:outerShdw>
                </a:effectLst>
              </a:rPr>
              <a:t>Transaction</a:t>
            </a:r>
            <a:r>
              <a:rPr lang="tr-TR" sz="2000" dirty="0" smtClean="0">
                <a:solidFill>
                  <a:schemeClr val="accent2"/>
                </a:solidFill>
                <a:effectLst>
                  <a:outerShdw blurRad="38100" dist="38100" dir="2700000" algn="tl">
                    <a:srgbClr val="000000">
                      <a:alpha val="43137"/>
                    </a:srgbClr>
                  </a:outerShdw>
                </a:effectLst>
              </a:rPr>
              <a:t>,</a:t>
            </a:r>
          </a:p>
          <a:p>
            <a:pPr marL="742950" lvl="1" indent="-285750">
              <a:lnSpc>
                <a:spcPct val="90000"/>
              </a:lnSpc>
              <a:spcBef>
                <a:spcPct val="20000"/>
              </a:spcBef>
              <a:buFontTx/>
              <a:buChar char="•"/>
            </a:pPr>
            <a:r>
              <a:rPr lang="tr-TR" sz="2000" i="1" dirty="0" smtClean="0">
                <a:solidFill>
                  <a:srgbClr val="FFC000"/>
                </a:solidFill>
                <a:effectLst>
                  <a:outerShdw blurRad="38100" dist="38100" dir="2700000" algn="tl">
                    <a:srgbClr val="000000">
                      <a:alpha val="43137"/>
                    </a:srgbClr>
                  </a:outerShdw>
                </a:effectLst>
              </a:rPr>
              <a:t>Telafi(Compensation)</a:t>
            </a:r>
            <a:r>
              <a:rPr lang="tr-TR" sz="2000" dirty="0" smtClean="0">
                <a:solidFill>
                  <a:schemeClr val="accent2"/>
                </a:solidFill>
                <a:effectLst>
                  <a:outerShdw blurRad="38100" dist="38100" dir="2700000" algn="tl">
                    <a:srgbClr val="000000">
                      <a:alpha val="43137"/>
                    </a:srgbClr>
                  </a:outerShdw>
                </a:effectLst>
              </a:rPr>
              <a:t> desteği,</a:t>
            </a:r>
          </a:p>
          <a:p>
            <a:pPr marL="742950" lvl="1" indent="-285750">
              <a:lnSpc>
                <a:spcPct val="90000"/>
              </a:lnSpc>
              <a:spcBef>
                <a:spcPct val="20000"/>
              </a:spcBef>
              <a:buFontTx/>
              <a:buChar char="•"/>
            </a:pPr>
            <a:r>
              <a:rPr lang="tr-TR" sz="2000" i="1" dirty="0" smtClean="0">
                <a:solidFill>
                  <a:srgbClr val="FFC000"/>
                </a:solidFill>
                <a:effectLst>
                  <a:outerShdw blurRad="38100" dist="38100" dir="2700000" algn="tl">
                    <a:srgbClr val="000000">
                      <a:alpha val="43137"/>
                    </a:srgbClr>
                  </a:outerShdw>
                </a:effectLst>
              </a:rPr>
              <a:t>Veri bağlama(Data Binding)...</a:t>
            </a:r>
          </a:p>
          <a:p>
            <a:pPr marL="342900" lvl="0" indent="-342900">
              <a:lnSpc>
                <a:spcPct val="90000"/>
              </a:lnSpc>
              <a:spcBef>
                <a:spcPct val="20000"/>
              </a:spcBef>
              <a:buFontTx/>
              <a:buChar char="•"/>
            </a:pPr>
            <a:r>
              <a:rPr lang="tr-TR" sz="2000" dirty="0" smtClean="0">
                <a:solidFill>
                  <a:schemeClr val="accent2"/>
                </a:solidFill>
                <a:effectLst>
                  <a:outerShdw blurRad="38100" dist="38100" dir="2700000" algn="tl">
                    <a:srgbClr val="000000">
                      <a:alpha val="43137"/>
                    </a:srgbClr>
                  </a:outerShdw>
                </a:effectLst>
              </a:rPr>
              <a:t>Güncelleştirilmiş görsel tasarım ortamı</a:t>
            </a:r>
          </a:p>
          <a:p>
            <a:pPr marL="742950" lvl="1" indent="-285750">
              <a:lnSpc>
                <a:spcPct val="90000"/>
              </a:lnSpc>
              <a:spcBef>
                <a:spcPct val="20000"/>
              </a:spcBef>
              <a:buFontTx/>
              <a:buChar char="•"/>
            </a:pPr>
            <a:r>
              <a:rPr lang="tr-TR" sz="2000" i="1" dirty="0" smtClean="0">
                <a:solidFill>
                  <a:srgbClr val="FFC000"/>
                </a:solidFill>
                <a:effectLst>
                  <a:outerShdw blurRad="38100" dist="38100" dir="2700000" algn="tl">
                    <a:srgbClr val="000000">
                      <a:alpha val="43137"/>
                    </a:srgbClr>
                  </a:outerShdw>
                </a:effectLst>
              </a:rPr>
              <a:t>ISVs</a:t>
            </a:r>
          </a:p>
          <a:p>
            <a:pPr marL="742950" lvl="1" indent="-285750">
              <a:lnSpc>
                <a:spcPct val="90000"/>
              </a:lnSpc>
              <a:spcBef>
                <a:spcPct val="20000"/>
              </a:spcBef>
              <a:buFontTx/>
              <a:buChar char="•"/>
            </a:pPr>
            <a:r>
              <a:rPr lang="tr-TR" sz="2000" i="1" dirty="0" smtClean="0">
                <a:solidFill>
                  <a:srgbClr val="FFC000"/>
                </a:solidFill>
                <a:effectLst>
                  <a:outerShdw blurRad="38100" dist="38100" dir="2700000" algn="tl">
                    <a:srgbClr val="000000">
                      <a:alpha val="43137"/>
                    </a:srgbClr>
                  </a:outerShdw>
                </a:effectLst>
              </a:rPr>
              <a:t>XAML</a:t>
            </a:r>
            <a:r>
              <a:rPr lang="tr-TR" sz="2000" dirty="0" smtClean="0">
                <a:solidFill>
                  <a:schemeClr val="accent2"/>
                </a:solidFill>
                <a:effectLst>
                  <a:outerShdw blurRad="38100" dist="38100" dir="2700000" algn="tl">
                    <a:srgbClr val="000000">
                      <a:alpha val="43137"/>
                    </a:srgbClr>
                  </a:outerShdw>
                </a:effectLst>
              </a:rPr>
              <a:t> hata ayıklama(Debug) yeteneği</a:t>
            </a:r>
          </a:p>
          <a:p>
            <a:pPr marL="742950" lvl="1" indent="-285750">
              <a:lnSpc>
                <a:spcPct val="90000"/>
              </a:lnSpc>
              <a:spcBef>
                <a:spcPct val="20000"/>
              </a:spcBef>
              <a:buFontTx/>
              <a:buChar char="•"/>
            </a:pPr>
            <a:r>
              <a:rPr lang="tr-TR" sz="2000" i="1" dirty="0" smtClean="0">
                <a:solidFill>
                  <a:srgbClr val="FFC000"/>
                </a:solidFill>
                <a:effectLst>
                  <a:outerShdw blurRad="38100" dist="38100" dir="2700000" algn="tl">
                    <a:srgbClr val="000000">
                      <a:alpha val="43137"/>
                    </a:srgbClr>
                  </a:outerShdw>
                </a:effectLst>
              </a:rPr>
              <a:t>Son kullanıcı(End User) </a:t>
            </a:r>
            <a:r>
              <a:rPr lang="tr-TR" sz="2000" dirty="0" smtClean="0">
                <a:solidFill>
                  <a:schemeClr val="accent2"/>
                </a:solidFill>
                <a:effectLst>
                  <a:outerShdw blurRad="38100" dist="38100" dir="2700000" algn="tl">
                    <a:srgbClr val="000000">
                      <a:alpha val="43137"/>
                    </a:srgbClr>
                  </a:outerShdw>
                </a:effectLst>
              </a:rPr>
              <a:t>için kullanım kolaylığı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down)">
                                      <p:cBhvr>
                                        <p:cTn id="34" dur="500"/>
                                        <p:tgtEl>
                                          <p:spTgt spid="4">
                                            <p:txEl>
                                              <p:pRg st="1" end="1"/>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down)">
                                      <p:cBhvr>
                                        <p:cTn id="37" dur="500"/>
                                        <p:tgtEl>
                                          <p:spTgt spid="4">
                                            <p:txEl>
                                              <p:pRg st="2" end="2"/>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00"/>
                                        <p:tgtEl>
                                          <p:spTgt spid="4">
                                            <p:txEl>
                                              <p:pRg st="3" end="3"/>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00"/>
                                        <p:tgtEl>
                                          <p:spTgt spid="4">
                                            <p:txEl>
                                              <p:pRg st="4" end="4"/>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wipe(down)">
                                      <p:cBhvr>
                                        <p:cTn id="46" dur="500"/>
                                        <p:tgtEl>
                                          <p:spTgt spid="4">
                                            <p:txEl>
                                              <p:pRg st="5" end="5"/>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down)">
                                      <p:cBhvr>
                                        <p:cTn id="49" dur="500"/>
                                        <p:tgtEl>
                                          <p:spTgt spid="4">
                                            <p:txEl>
                                              <p:pRg st="6" end="6"/>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down)">
                                      <p:cBhvr>
                                        <p:cTn id="52" dur="500"/>
                                        <p:tgtEl>
                                          <p:spTgt spid="4">
                                            <p:txEl>
                                              <p:pRg st="7" end="7"/>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wipe(down)">
                                      <p:cBhvr>
                                        <p:cTn id="5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WCF ile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WF İlişkisi</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grpSp>
        <p:nvGrpSpPr>
          <p:cNvPr id="3" name="Group 60"/>
          <p:cNvGrpSpPr/>
          <p:nvPr/>
        </p:nvGrpSpPr>
        <p:grpSpPr>
          <a:xfrm>
            <a:off x="1524000" y="2362200"/>
            <a:ext cx="1524000" cy="1828800"/>
            <a:chOff x="1524000" y="2362200"/>
            <a:chExt cx="1524000" cy="1828800"/>
          </a:xfrm>
        </p:grpSpPr>
        <p:sp>
          <p:nvSpPr>
            <p:cNvPr id="5" name="TextBox 4"/>
            <p:cNvSpPr txBox="1"/>
            <p:nvPr/>
          </p:nvSpPr>
          <p:spPr>
            <a:xfrm>
              <a:off x="1905000" y="2362200"/>
              <a:ext cx="1129476" cy="369332"/>
            </a:xfrm>
            <a:prstGeom prst="rect">
              <a:avLst/>
            </a:prstGeom>
            <a:noFill/>
          </p:spPr>
          <p:txBody>
            <a:bodyPr wrap="none" rtlCol="0">
              <a:spAutoFit/>
            </a:bodyPr>
            <a:lstStyle/>
            <a:p>
              <a:r>
                <a:rPr lang="tr-TR" dirty="0" smtClean="0">
                  <a:solidFill>
                    <a:schemeClr val="accent2"/>
                  </a:solidFill>
                  <a:effectLst>
                    <a:outerShdw blurRad="38100" dist="38100" dir="2700000" algn="tl">
                      <a:srgbClr val="000000">
                        <a:alpha val="43137"/>
                      </a:srgbClr>
                    </a:outerShdw>
                  </a:effectLst>
                </a:rPr>
                <a:t>Workflow</a:t>
              </a:r>
              <a:endParaRPr lang="en-US" dirty="0">
                <a:solidFill>
                  <a:schemeClr val="accent2"/>
                </a:solidFill>
                <a:effectLst>
                  <a:outerShdw blurRad="38100" dist="38100" dir="2700000" algn="tl">
                    <a:srgbClr val="000000">
                      <a:alpha val="43137"/>
                    </a:srgbClr>
                  </a:outerShdw>
                </a:effectLst>
              </a:endParaRPr>
            </a:p>
          </p:txBody>
        </p:sp>
        <p:grpSp>
          <p:nvGrpSpPr>
            <p:cNvPr id="6" name="Group 58"/>
            <p:cNvGrpSpPr/>
            <p:nvPr/>
          </p:nvGrpSpPr>
          <p:grpSpPr>
            <a:xfrm>
              <a:off x="1524000" y="2743200"/>
              <a:ext cx="1524000" cy="1447800"/>
              <a:chOff x="1524000" y="2743200"/>
              <a:chExt cx="1524000" cy="1447800"/>
            </a:xfrm>
          </p:grpSpPr>
          <p:sp>
            <p:nvSpPr>
              <p:cNvPr id="4" name="Parallelogram 3"/>
              <p:cNvSpPr/>
              <p:nvPr/>
            </p:nvSpPr>
            <p:spPr>
              <a:xfrm>
                <a:off x="1524000" y="2743200"/>
                <a:ext cx="1524000" cy="1447800"/>
              </a:xfrm>
              <a:prstGeom prst="parallelogram">
                <a:avLst/>
              </a:prstGeom>
              <a:solidFill>
                <a:srgbClr val="D1943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1"/>
              <p:cNvGrpSpPr/>
              <p:nvPr/>
            </p:nvGrpSpPr>
            <p:grpSpPr>
              <a:xfrm>
                <a:off x="1905000" y="2895600"/>
                <a:ext cx="838200" cy="1057452"/>
                <a:chOff x="6781800" y="1787856"/>
                <a:chExt cx="1752600" cy="1828800"/>
              </a:xfrm>
              <a:solidFill>
                <a:schemeClr val="tx2"/>
              </a:solidFill>
            </p:grpSpPr>
            <p:cxnSp>
              <p:nvCxnSpPr>
                <p:cNvPr id="8" name="Straight Arrow Connector 7"/>
                <p:cNvCxnSpPr/>
                <p:nvPr/>
              </p:nvCxnSpPr>
              <p:spPr>
                <a:xfrm rot="10800000" flipV="1">
                  <a:off x="7086600" y="2206956"/>
                  <a:ext cx="419100" cy="3429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7886700" y="2206956"/>
                  <a:ext cx="342900" cy="5715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rot="5400000">
                  <a:off x="7696200" y="2930856"/>
                  <a:ext cx="533400" cy="5334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42"/>
                <p:cNvGrpSpPr/>
                <p:nvPr/>
              </p:nvGrpSpPr>
              <p:grpSpPr>
                <a:xfrm>
                  <a:off x="6781800" y="1787856"/>
                  <a:ext cx="1752600" cy="1828800"/>
                  <a:chOff x="6858000" y="2098344"/>
                  <a:chExt cx="1752600" cy="1828800"/>
                </a:xfrm>
                <a:grpFill/>
              </p:grpSpPr>
              <p:sp>
                <p:nvSpPr>
                  <p:cNvPr id="12" name="Rectangle 11"/>
                  <p:cNvSpPr/>
                  <p:nvPr/>
                </p:nvSpPr>
                <p:spPr>
                  <a:xfrm>
                    <a:off x="7467600" y="2098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13" name="Flowchart: Decision 12"/>
                  <p:cNvSpPr/>
                  <p:nvPr/>
                </p:nvSpPr>
                <p:spPr>
                  <a:xfrm>
                    <a:off x="7581900" y="2403144"/>
                    <a:ext cx="381000" cy="228600"/>
                  </a:xfrm>
                  <a:prstGeom prst="flowChartDecision">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14" name="Rectangle 13"/>
                  <p:cNvSpPr/>
                  <p:nvPr/>
                </p:nvSpPr>
                <p:spPr>
                  <a:xfrm>
                    <a:off x="6858000" y="2860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15" name="Rectangle 14"/>
                  <p:cNvSpPr/>
                  <p:nvPr/>
                </p:nvSpPr>
                <p:spPr>
                  <a:xfrm>
                    <a:off x="8001000" y="30889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16" name="Rectangle 15"/>
                  <p:cNvSpPr/>
                  <p:nvPr/>
                </p:nvSpPr>
                <p:spPr>
                  <a:xfrm>
                    <a:off x="6858000" y="33175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17" name="Rectangle 16"/>
                  <p:cNvSpPr/>
                  <p:nvPr/>
                </p:nvSpPr>
                <p:spPr>
                  <a:xfrm>
                    <a:off x="7467600" y="37747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cxnSp>
                <p:nvCxnSpPr>
                  <p:cNvPr id="18" name="Straight Arrow Connector 17"/>
                  <p:cNvCxnSpPr>
                    <a:stCxn id="12" idx="2"/>
                    <a:endCxn id="13" idx="0"/>
                  </p:cNvCxnSpPr>
                  <p:nvPr/>
                </p:nvCxnSpPr>
                <p:spPr>
                  <a:xfrm rot="5400000">
                    <a:off x="7696200" y="2326944"/>
                    <a:ext cx="1524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14" idx="2"/>
                    <a:endCxn id="16" idx="0"/>
                  </p:cNvCxnSpPr>
                  <p:nvPr/>
                </p:nvCxnSpPr>
                <p:spPr>
                  <a:xfrm rot="5400000">
                    <a:off x="7010400" y="3165144"/>
                    <a:ext cx="3048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grpSp>
      </p:grpSp>
      <p:grpSp>
        <p:nvGrpSpPr>
          <p:cNvPr id="21" name="Group 59"/>
          <p:cNvGrpSpPr/>
          <p:nvPr/>
        </p:nvGrpSpPr>
        <p:grpSpPr>
          <a:xfrm>
            <a:off x="6096000" y="1752600"/>
            <a:ext cx="1524000" cy="1828800"/>
            <a:chOff x="6096000" y="1752600"/>
            <a:chExt cx="1524000" cy="1828800"/>
          </a:xfrm>
        </p:grpSpPr>
        <p:grpSp>
          <p:nvGrpSpPr>
            <p:cNvPr id="25" name="Group 57"/>
            <p:cNvGrpSpPr/>
            <p:nvPr/>
          </p:nvGrpSpPr>
          <p:grpSpPr>
            <a:xfrm>
              <a:off x="6096000" y="2133600"/>
              <a:ext cx="1524000" cy="1447800"/>
              <a:chOff x="6096000" y="2133600"/>
              <a:chExt cx="1524000" cy="1447800"/>
            </a:xfrm>
          </p:grpSpPr>
          <p:sp>
            <p:nvSpPr>
              <p:cNvPr id="20" name="Parallelogram 19"/>
              <p:cNvSpPr/>
              <p:nvPr/>
            </p:nvSpPr>
            <p:spPr>
              <a:xfrm>
                <a:off x="6096000" y="2133600"/>
                <a:ext cx="1524000" cy="1447800"/>
              </a:xfrm>
              <a:prstGeom prst="parallelogram">
                <a:avLst/>
              </a:prstGeom>
              <a:solidFill>
                <a:srgbClr val="D1943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1"/>
              <p:cNvGrpSpPr/>
              <p:nvPr/>
            </p:nvGrpSpPr>
            <p:grpSpPr>
              <a:xfrm>
                <a:off x="6477000" y="2286000"/>
                <a:ext cx="838200" cy="1057452"/>
                <a:chOff x="6781800" y="1787856"/>
                <a:chExt cx="1752600" cy="1828800"/>
              </a:xfrm>
              <a:solidFill>
                <a:schemeClr val="tx2"/>
              </a:solidFill>
            </p:grpSpPr>
            <p:cxnSp>
              <p:nvCxnSpPr>
                <p:cNvPr id="22" name="Straight Arrow Connector 21"/>
                <p:cNvCxnSpPr/>
                <p:nvPr/>
              </p:nvCxnSpPr>
              <p:spPr>
                <a:xfrm rot="10800000" flipV="1">
                  <a:off x="7086600" y="2206956"/>
                  <a:ext cx="419100" cy="3429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7886700" y="2206956"/>
                  <a:ext cx="342900" cy="5715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rot="5400000">
                  <a:off x="7696200" y="2930856"/>
                  <a:ext cx="533400" cy="5334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38" name="Group 42"/>
                <p:cNvGrpSpPr/>
                <p:nvPr/>
              </p:nvGrpSpPr>
              <p:grpSpPr>
                <a:xfrm>
                  <a:off x="6781800" y="1787856"/>
                  <a:ext cx="1752600" cy="1828800"/>
                  <a:chOff x="6858000" y="2098344"/>
                  <a:chExt cx="1752600" cy="1828800"/>
                </a:xfrm>
                <a:grpFill/>
              </p:grpSpPr>
              <p:sp>
                <p:nvSpPr>
                  <p:cNvPr id="26" name="Rectangle 25"/>
                  <p:cNvSpPr/>
                  <p:nvPr/>
                </p:nvSpPr>
                <p:spPr>
                  <a:xfrm>
                    <a:off x="7467600" y="2098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27" name="Flowchart: Decision 26"/>
                  <p:cNvSpPr/>
                  <p:nvPr/>
                </p:nvSpPr>
                <p:spPr>
                  <a:xfrm>
                    <a:off x="7581900" y="2403144"/>
                    <a:ext cx="381000" cy="228600"/>
                  </a:xfrm>
                  <a:prstGeom prst="flowChartDecision">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28" name="Rectangle 27"/>
                  <p:cNvSpPr/>
                  <p:nvPr/>
                </p:nvSpPr>
                <p:spPr>
                  <a:xfrm>
                    <a:off x="6858000" y="2860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29" name="Rectangle 28"/>
                  <p:cNvSpPr/>
                  <p:nvPr/>
                </p:nvSpPr>
                <p:spPr>
                  <a:xfrm>
                    <a:off x="8001000" y="30889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30" name="Rectangle 29"/>
                  <p:cNvSpPr/>
                  <p:nvPr/>
                </p:nvSpPr>
                <p:spPr>
                  <a:xfrm>
                    <a:off x="6858000" y="33175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sp>
                <p:nvSpPr>
                  <p:cNvPr id="31" name="Rectangle 30"/>
                  <p:cNvSpPr/>
                  <p:nvPr/>
                </p:nvSpPr>
                <p:spPr>
                  <a:xfrm>
                    <a:off x="7467600" y="37747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solidFill>
                        <a:schemeClr val="tx1"/>
                      </a:solidFill>
                    </a:endParaRPr>
                  </a:p>
                </p:txBody>
              </p:sp>
              <p:cxnSp>
                <p:nvCxnSpPr>
                  <p:cNvPr id="32" name="Straight Arrow Connector 31"/>
                  <p:cNvCxnSpPr>
                    <a:stCxn id="26" idx="2"/>
                    <a:endCxn id="27" idx="0"/>
                  </p:cNvCxnSpPr>
                  <p:nvPr/>
                </p:nvCxnSpPr>
                <p:spPr>
                  <a:xfrm rot="5400000">
                    <a:off x="7696200" y="2326944"/>
                    <a:ext cx="1524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a:stCxn id="28" idx="2"/>
                    <a:endCxn id="30" idx="0"/>
                  </p:cNvCxnSpPr>
                  <p:nvPr/>
                </p:nvCxnSpPr>
                <p:spPr>
                  <a:xfrm rot="5400000">
                    <a:off x="7010400" y="3165144"/>
                    <a:ext cx="3048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grpSp>
        <p:sp>
          <p:nvSpPr>
            <p:cNvPr id="34" name="TextBox 33"/>
            <p:cNvSpPr txBox="1"/>
            <p:nvPr/>
          </p:nvSpPr>
          <p:spPr>
            <a:xfrm>
              <a:off x="6477000" y="1752600"/>
              <a:ext cx="1129476" cy="369332"/>
            </a:xfrm>
            <a:prstGeom prst="rect">
              <a:avLst/>
            </a:prstGeom>
            <a:noFill/>
          </p:spPr>
          <p:txBody>
            <a:bodyPr wrap="none" rtlCol="0">
              <a:spAutoFit/>
            </a:bodyPr>
            <a:lstStyle/>
            <a:p>
              <a:r>
                <a:rPr lang="tr-TR" dirty="0" smtClean="0">
                  <a:solidFill>
                    <a:schemeClr val="accent2"/>
                  </a:solidFill>
                  <a:effectLst>
                    <a:outerShdw blurRad="38100" dist="38100" dir="2700000" algn="tl">
                      <a:srgbClr val="000000">
                        <a:alpha val="43137"/>
                      </a:srgbClr>
                    </a:outerShdw>
                  </a:effectLst>
                </a:rPr>
                <a:t>Workflow</a:t>
              </a:r>
              <a:endParaRPr lang="en-US" dirty="0">
                <a:solidFill>
                  <a:schemeClr val="accent2"/>
                </a:solidFill>
                <a:effectLst>
                  <a:outerShdw blurRad="38100" dist="38100" dir="2700000" algn="tl">
                    <a:srgbClr val="000000">
                      <a:alpha val="43137"/>
                    </a:srgbClr>
                  </a:outerShdw>
                </a:effectLst>
              </a:endParaRPr>
            </a:p>
          </p:txBody>
        </p:sp>
      </p:grpSp>
      <p:cxnSp>
        <p:nvCxnSpPr>
          <p:cNvPr id="42" name="Straight Arrow Connector 41"/>
          <p:cNvCxnSpPr>
            <a:stCxn id="37" idx="1"/>
            <a:endCxn id="15" idx="3"/>
          </p:cNvCxnSpPr>
          <p:nvPr/>
        </p:nvCxnSpPr>
        <p:spPr>
          <a:xfrm rot="10800000" flipV="1">
            <a:off x="2743200" y="2743200"/>
            <a:ext cx="2971800" cy="769248"/>
          </a:xfrm>
          <a:prstGeom prst="straightConnector1">
            <a:avLst/>
          </a:prstGeom>
          <a:ln>
            <a:solidFill>
              <a:srgbClr val="FF0066"/>
            </a:solidFill>
            <a:tailEnd type="arrow"/>
          </a:ln>
        </p:spPr>
        <p:style>
          <a:lnRef idx="2">
            <a:schemeClr val="accent6"/>
          </a:lnRef>
          <a:fillRef idx="0">
            <a:schemeClr val="accent6"/>
          </a:fillRef>
          <a:effectRef idx="1">
            <a:schemeClr val="accent6"/>
          </a:effectRef>
          <a:fontRef idx="minor">
            <a:schemeClr val="tx1"/>
          </a:fontRef>
        </p:style>
      </p:cxnSp>
      <p:grpSp>
        <p:nvGrpSpPr>
          <p:cNvPr id="39" name="Group 61"/>
          <p:cNvGrpSpPr/>
          <p:nvPr/>
        </p:nvGrpSpPr>
        <p:grpSpPr>
          <a:xfrm>
            <a:off x="4028502" y="2405349"/>
            <a:ext cx="2448498" cy="584775"/>
            <a:chOff x="4028502" y="2405349"/>
            <a:chExt cx="2448498" cy="584775"/>
          </a:xfrm>
        </p:grpSpPr>
        <p:grpSp>
          <p:nvGrpSpPr>
            <p:cNvPr id="40" name="Group 56"/>
            <p:cNvGrpSpPr/>
            <p:nvPr/>
          </p:nvGrpSpPr>
          <p:grpSpPr>
            <a:xfrm>
              <a:off x="5715000" y="2590800"/>
              <a:ext cx="762000" cy="304800"/>
              <a:chOff x="5715000" y="2590800"/>
              <a:chExt cx="762000" cy="304800"/>
            </a:xfrm>
          </p:grpSpPr>
          <p:cxnSp>
            <p:nvCxnSpPr>
              <p:cNvPr id="36" name="Straight Connector 35"/>
              <p:cNvCxnSpPr/>
              <p:nvPr/>
            </p:nvCxnSpPr>
            <p:spPr>
              <a:xfrm rot="10800000">
                <a:off x="6019800" y="2743200"/>
                <a:ext cx="457200" cy="27466"/>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37" name="Diamond 36"/>
              <p:cNvSpPr/>
              <p:nvPr/>
            </p:nvSpPr>
            <p:spPr>
              <a:xfrm>
                <a:off x="5715000" y="2590800"/>
                <a:ext cx="304800" cy="3048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sp>
          <p:nvSpPr>
            <p:cNvPr id="43" name="TextBox 42"/>
            <p:cNvSpPr txBox="1"/>
            <p:nvPr/>
          </p:nvSpPr>
          <p:spPr>
            <a:xfrm>
              <a:off x="4028502" y="2405349"/>
              <a:ext cx="1905000" cy="584775"/>
            </a:xfrm>
            <a:prstGeom prst="rect">
              <a:avLst/>
            </a:prstGeom>
            <a:noFill/>
          </p:spPr>
          <p:txBody>
            <a:bodyPr wrap="square" rtlCol="0">
              <a:spAutoFit/>
            </a:bodyPr>
            <a:lstStyle/>
            <a:p>
              <a:r>
                <a:rPr lang="tr-TR" sz="1600" dirty="0" smtClean="0">
                  <a:solidFill>
                    <a:schemeClr val="accent2"/>
                  </a:solidFill>
                  <a:effectLst>
                    <a:outerShdw blurRad="38100" dist="38100" dir="2700000" algn="tl">
                      <a:srgbClr val="000000">
                        <a:alpha val="43137"/>
                      </a:srgbClr>
                    </a:outerShdw>
                  </a:effectLst>
                </a:rPr>
                <a:t>WCF Servis Noktası</a:t>
              </a:r>
              <a:endParaRPr lang="en-US" sz="1600" dirty="0">
                <a:solidFill>
                  <a:schemeClr val="accent2"/>
                </a:solidFill>
                <a:effectLst>
                  <a:outerShdw blurRad="38100" dist="38100" dir="2700000" algn="tl">
                    <a:srgbClr val="000000">
                      <a:alpha val="43137"/>
                    </a:srgbClr>
                  </a:outerShdw>
                </a:effectLst>
              </a:endParaRPr>
            </a:p>
          </p:txBody>
        </p:sp>
      </p:grpSp>
      <p:grpSp>
        <p:nvGrpSpPr>
          <p:cNvPr id="41" name="Group 54"/>
          <p:cNvGrpSpPr/>
          <p:nvPr/>
        </p:nvGrpSpPr>
        <p:grpSpPr>
          <a:xfrm>
            <a:off x="1524000" y="4191000"/>
            <a:ext cx="3242491" cy="1346775"/>
            <a:chOff x="1524000" y="4191000"/>
            <a:chExt cx="3242491" cy="1346775"/>
          </a:xfrm>
        </p:grpSpPr>
        <p:sp>
          <p:nvSpPr>
            <p:cNvPr id="44" name="TextBox 43"/>
            <p:cNvSpPr txBox="1"/>
            <p:nvPr/>
          </p:nvSpPr>
          <p:spPr>
            <a:xfrm>
              <a:off x="1524000" y="4953000"/>
              <a:ext cx="3242491" cy="584775"/>
            </a:xfrm>
            <a:prstGeom prst="rect">
              <a:avLst/>
            </a:prstGeom>
            <a:noFill/>
          </p:spPr>
          <p:txBody>
            <a:bodyPr wrap="none" rtlCol="0">
              <a:spAutoFit/>
            </a:bodyPr>
            <a:lstStyle/>
            <a:p>
              <a:r>
                <a:rPr lang="tr-TR" sz="1600" dirty="0" smtClean="0">
                  <a:solidFill>
                    <a:srgbClr val="FFC000"/>
                  </a:solidFill>
                  <a:effectLst>
                    <a:outerShdw blurRad="38100" dist="38100" dir="2700000" algn="tl">
                      <a:srgbClr val="000000">
                        <a:alpha val="43137"/>
                      </a:srgbClr>
                    </a:outerShdw>
                  </a:effectLst>
                </a:rPr>
                <a:t>Aktiviteler arası bağlar daha kuvvetli.</a:t>
              </a:r>
            </a:p>
            <a:p>
              <a:r>
                <a:rPr lang="tr-TR" sz="1600" dirty="0" smtClean="0">
                  <a:solidFill>
                    <a:srgbClr val="FFC000"/>
                  </a:solidFill>
                  <a:effectLst>
                    <a:outerShdw blurRad="38100" dist="38100" dir="2700000" algn="tl">
                      <a:srgbClr val="000000">
                        <a:alpha val="43137"/>
                      </a:srgbClr>
                    </a:outerShdw>
                  </a:effectLst>
                </a:rPr>
                <a:t>Parametre kullanımı mümkün.</a:t>
              </a:r>
              <a:endParaRPr lang="en-US" sz="1600" dirty="0">
                <a:solidFill>
                  <a:srgbClr val="FFC000"/>
                </a:solidFill>
                <a:effectLst>
                  <a:outerShdw blurRad="38100" dist="38100" dir="2700000" algn="tl">
                    <a:srgbClr val="000000">
                      <a:alpha val="43137"/>
                    </a:srgbClr>
                  </a:outerShdw>
                </a:effectLst>
              </a:endParaRPr>
            </a:p>
          </p:txBody>
        </p:sp>
        <p:cxnSp>
          <p:nvCxnSpPr>
            <p:cNvPr id="48" name="Curved Connector 47"/>
            <p:cNvCxnSpPr>
              <a:stCxn id="44" idx="0"/>
              <a:endCxn id="4" idx="3"/>
            </p:cNvCxnSpPr>
            <p:nvPr/>
          </p:nvCxnSpPr>
          <p:spPr>
            <a:xfrm rot="16200000" flipV="1">
              <a:off x="2244136" y="4051889"/>
              <a:ext cx="762000" cy="1040221"/>
            </a:xfrm>
            <a:prstGeom prst="curvedConnector3">
              <a:avLst>
                <a:gd name="adj1" fmla="val 50000"/>
              </a:avLst>
            </a:prstGeom>
            <a:ln>
              <a:solidFill>
                <a:srgbClr val="FF0066"/>
              </a:solidFill>
              <a:tailEnd type="arrow"/>
            </a:ln>
          </p:spPr>
          <p:style>
            <a:lnRef idx="2">
              <a:schemeClr val="accent6"/>
            </a:lnRef>
            <a:fillRef idx="0">
              <a:schemeClr val="accent6"/>
            </a:fillRef>
            <a:effectRef idx="1">
              <a:schemeClr val="accent6"/>
            </a:effectRef>
            <a:fontRef idx="minor">
              <a:schemeClr val="tx1"/>
            </a:fontRef>
          </p:style>
        </p:cxnSp>
      </p:grpSp>
      <p:grpSp>
        <p:nvGrpSpPr>
          <p:cNvPr id="46" name="Group 55"/>
          <p:cNvGrpSpPr/>
          <p:nvPr/>
        </p:nvGrpSpPr>
        <p:grpSpPr>
          <a:xfrm>
            <a:off x="5410200" y="2857501"/>
            <a:ext cx="2734916" cy="2563117"/>
            <a:chOff x="5410200" y="2857501"/>
            <a:chExt cx="2734916" cy="2563117"/>
          </a:xfrm>
        </p:grpSpPr>
        <p:sp>
          <p:nvSpPr>
            <p:cNvPr id="45" name="TextBox 44"/>
            <p:cNvSpPr txBox="1"/>
            <p:nvPr/>
          </p:nvSpPr>
          <p:spPr>
            <a:xfrm>
              <a:off x="5410200" y="4343400"/>
              <a:ext cx="2734916" cy="1077218"/>
            </a:xfrm>
            <a:prstGeom prst="rect">
              <a:avLst/>
            </a:prstGeom>
            <a:noFill/>
          </p:spPr>
          <p:txBody>
            <a:bodyPr wrap="none" rtlCol="0">
              <a:spAutoFit/>
            </a:bodyPr>
            <a:lstStyle/>
            <a:p>
              <a:r>
                <a:rPr lang="tr-TR" sz="1600" dirty="0" smtClean="0">
                  <a:solidFill>
                    <a:srgbClr val="FFC000"/>
                  </a:solidFill>
                  <a:effectLst>
                    <a:outerShdw blurRad="38100" dist="38100" dir="2700000" algn="tl">
                      <a:srgbClr val="000000">
                        <a:alpha val="43137"/>
                      </a:srgbClr>
                    </a:outerShdw>
                  </a:effectLst>
                </a:rPr>
                <a:t>Servis ve bu servisi</a:t>
              </a:r>
            </a:p>
            <a:p>
              <a:r>
                <a:rPr lang="tr-TR" sz="1600" dirty="0" smtClean="0">
                  <a:solidFill>
                    <a:srgbClr val="FFC000"/>
                  </a:solidFill>
                  <a:effectLst>
                    <a:outerShdw blurRad="38100" dist="38100" dir="2700000" algn="tl">
                      <a:srgbClr val="000000">
                        <a:alpha val="43137"/>
                      </a:srgbClr>
                    </a:outerShdw>
                  </a:effectLst>
                </a:rPr>
                <a:t>kullanan WF istemci arasındaki</a:t>
              </a:r>
            </a:p>
            <a:p>
              <a:r>
                <a:rPr lang="tr-TR" sz="1600" dirty="0" smtClean="0">
                  <a:solidFill>
                    <a:srgbClr val="FFC000"/>
                  </a:solidFill>
                  <a:effectLst>
                    <a:outerShdw blurRad="38100" dist="38100" dir="2700000" algn="tl">
                      <a:srgbClr val="000000">
                        <a:alpha val="43137"/>
                      </a:srgbClr>
                    </a:outerShdw>
                  </a:effectLst>
                </a:rPr>
                <a:t>bağlar daha zayıf. </a:t>
              </a:r>
            </a:p>
            <a:p>
              <a:r>
                <a:rPr lang="tr-TR" sz="1600" dirty="0" smtClean="0">
                  <a:solidFill>
                    <a:srgbClr val="FFC000"/>
                  </a:solidFill>
                  <a:effectLst>
                    <a:outerShdw blurRad="38100" dist="38100" dir="2700000" algn="tl">
                      <a:srgbClr val="000000">
                        <a:alpha val="43137"/>
                      </a:srgbClr>
                    </a:outerShdw>
                  </a:effectLst>
                </a:rPr>
                <a:t>Mesaj yoluyla iletişim.</a:t>
              </a:r>
              <a:endParaRPr lang="en-US" sz="1600" dirty="0">
                <a:solidFill>
                  <a:srgbClr val="FFC000"/>
                </a:solidFill>
                <a:effectLst>
                  <a:outerShdw blurRad="38100" dist="38100" dir="2700000" algn="tl">
                    <a:srgbClr val="000000">
                      <a:alpha val="43137"/>
                    </a:srgbClr>
                  </a:outerShdw>
                </a:effectLst>
              </a:endParaRPr>
            </a:p>
          </p:txBody>
        </p:sp>
        <p:cxnSp>
          <p:nvCxnSpPr>
            <p:cNvPr id="51" name="Curved Connector 50"/>
            <p:cNvCxnSpPr>
              <a:stCxn id="45" idx="0"/>
              <a:endCxn id="20" idx="2"/>
            </p:cNvCxnSpPr>
            <p:nvPr/>
          </p:nvCxnSpPr>
          <p:spPr>
            <a:xfrm rot="5400000" flipH="1" flipV="1">
              <a:off x="6365391" y="3269767"/>
              <a:ext cx="1485900" cy="661367"/>
            </a:xfrm>
            <a:prstGeom prst="curvedConnector4">
              <a:avLst>
                <a:gd name="adj1" fmla="val 25641"/>
                <a:gd name="adj2" fmla="val 134565"/>
              </a:avLst>
            </a:prstGeom>
            <a:ln>
              <a:solidFill>
                <a:srgbClr val="FF0066"/>
              </a:solidFill>
              <a:tailEnd type="arrow"/>
            </a:ln>
          </p:spPr>
          <p:style>
            <a:lnRef idx="2">
              <a:schemeClr val="accent6"/>
            </a:lnRef>
            <a:fillRef idx="0">
              <a:schemeClr val="accent6"/>
            </a:fillRef>
            <a:effectRef idx="1">
              <a:schemeClr val="accent6"/>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ox(out)">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fill="hold"/>
                                        <p:tgtEl>
                                          <p:spTgt spid="42"/>
                                        </p:tgtEl>
                                        <p:attrNameLst>
                                          <p:attrName>ppt_x</p:attrName>
                                        </p:attrNameLst>
                                      </p:cBhvr>
                                      <p:tavLst>
                                        <p:tav tm="0">
                                          <p:val>
                                            <p:strVal val="1+#ppt_w/2"/>
                                          </p:val>
                                        </p:tav>
                                        <p:tav tm="100000">
                                          <p:val>
                                            <p:strVal val="#ppt_x"/>
                                          </p:val>
                                        </p:tav>
                                      </p:tavLst>
                                    </p:anim>
                                    <p:anim calcmode="lin" valueType="num">
                                      <p:cBhvr additive="base">
                                        <p:cTn id="23"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ox(ou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ox(out)">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00200" y="2514600"/>
            <a:ext cx="3733800" cy="2286000"/>
          </a:xfrm>
          <a:prstGeom prst="cloudCallout">
            <a:avLst>
              <a:gd name="adj1" fmla="val -52757"/>
              <a:gd name="adj2" fmla="val 839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extBox 3"/>
          <p:cNvSpPr txBox="1"/>
          <p:nvPr/>
        </p:nvSpPr>
        <p:spPr>
          <a:xfrm>
            <a:off x="2057400" y="3200400"/>
            <a:ext cx="2404248" cy="954107"/>
          </a:xfrm>
          <a:prstGeom prst="rect">
            <a:avLst/>
          </a:prstGeom>
          <a:noFill/>
        </p:spPr>
        <p:txBody>
          <a:bodyPr wrap="none" rtlCol="0">
            <a:spAutoFit/>
          </a:bodyPr>
          <a:lstStyle/>
          <a:p>
            <a:r>
              <a:rPr lang="tr-TR" sz="2800" dirty="0" smtClean="0">
                <a:solidFill>
                  <a:schemeClr val="bg1"/>
                </a:solidFill>
                <a:effectLst>
                  <a:outerShdw blurRad="38100" dist="38100" dir="2700000" algn="tl">
                    <a:srgbClr val="000000">
                      <a:alpha val="43137"/>
                    </a:srgbClr>
                  </a:outerShdw>
                </a:effectLst>
              </a:rPr>
              <a:t>FAZ 2</a:t>
            </a:r>
          </a:p>
          <a:p>
            <a:r>
              <a:rPr lang="tr-TR" sz="2800" dirty="0" smtClean="0">
                <a:solidFill>
                  <a:schemeClr val="bg1"/>
                </a:solidFill>
                <a:effectLst>
                  <a:outerShdw blurRad="38100" dist="38100" dir="2700000" algn="tl">
                    <a:srgbClr val="000000">
                      <a:alpha val="43137"/>
                    </a:srgbClr>
                  </a:outerShdw>
                </a:effectLst>
              </a:rPr>
              <a:t>Durum Analizi</a:t>
            </a:r>
            <a:endParaRPr lang="en-US" sz="28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Büyük Resim (Big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Picture)</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grpSp>
        <p:nvGrpSpPr>
          <p:cNvPr id="3" name="Group 35"/>
          <p:cNvGrpSpPr/>
          <p:nvPr/>
        </p:nvGrpSpPr>
        <p:grpSpPr>
          <a:xfrm>
            <a:off x="856810" y="2057400"/>
            <a:ext cx="2491388" cy="2895600"/>
            <a:chOff x="856810" y="2057400"/>
            <a:chExt cx="2491388" cy="2895600"/>
          </a:xfrm>
        </p:grpSpPr>
        <p:pic>
          <p:nvPicPr>
            <p:cNvPr id="1026" name="Picture 2" descr="C:\Program Files\Microsoft Office\MEDIA\CAGCAT10\j0292020.wmf"/>
            <p:cNvPicPr>
              <a:picLocks noChangeAspect="1" noChangeArrowheads="1"/>
            </p:cNvPicPr>
            <p:nvPr/>
          </p:nvPicPr>
          <p:blipFill>
            <a:blip r:embed="rId3"/>
            <a:srcRect/>
            <a:stretch>
              <a:fillRect/>
            </a:stretch>
          </p:blipFill>
          <p:spPr bwMode="auto">
            <a:xfrm>
              <a:off x="1752600" y="2057400"/>
              <a:ext cx="650709" cy="617537"/>
            </a:xfrm>
            <a:prstGeom prst="rect">
              <a:avLst/>
            </a:prstGeom>
            <a:noFill/>
            <a:ln>
              <a:noFill/>
            </a:ln>
          </p:spPr>
        </p:pic>
        <p:pic>
          <p:nvPicPr>
            <p:cNvPr id="12" name="Picture 2" descr="C:\Program Files\Microsoft Office\MEDIA\CAGCAT10\j0292020.wmf"/>
            <p:cNvPicPr>
              <a:picLocks noChangeAspect="1" noChangeArrowheads="1"/>
            </p:cNvPicPr>
            <p:nvPr/>
          </p:nvPicPr>
          <p:blipFill>
            <a:blip r:embed="rId3"/>
            <a:srcRect/>
            <a:stretch>
              <a:fillRect/>
            </a:stretch>
          </p:blipFill>
          <p:spPr bwMode="auto">
            <a:xfrm>
              <a:off x="1863891" y="3040063"/>
              <a:ext cx="650709" cy="617537"/>
            </a:xfrm>
            <a:prstGeom prst="rect">
              <a:avLst/>
            </a:prstGeom>
            <a:noFill/>
            <a:ln>
              <a:noFill/>
            </a:ln>
          </p:spPr>
        </p:pic>
        <p:pic>
          <p:nvPicPr>
            <p:cNvPr id="13" name="Picture 2" descr="C:\Program Files\Microsoft Office\MEDIA\CAGCAT10\j0292020.wmf"/>
            <p:cNvPicPr>
              <a:picLocks noChangeAspect="1" noChangeArrowheads="1"/>
            </p:cNvPicPr>
            <p:nvPr/>
          </p:nvPicPr>
          <p:blipFill>
            <a:blip r:embed="rId3"/>
            <a:srcRect/>
            <a:stretch>
              <a:fillRect/>
            </a:stretch>
          </p:blipFill>
          <p:spPr bwMode="auto">
            <a:xfrm>
              <a:off x="1025691" y="2735263"/>
              <a:ext cx="650709" cy="617537"/>
            </a:xfrm>
            <a:prstGeom prst="rect">
              <a:avLst/>
            </a:prstGeom>
            <a:noFill/>
            <a:ln>
              <a:noFill/>
            </a:ln>
          </p:spPr>
        </p:pic>
        <p:sp>
          <p:nvSpPr>
            <p:cNvPr id="44" name="TextBox 43"/>
            <p:cNvSpPr txBox="1"/>
            <p:nvPr/>
          </p:nvSpPr>
          <p:spPr>
            <a:xfrm>
              <a:off x="856810" y="3629561"/>
              <a:ext cx="2491388" cy="1323439"/>
            </a:xfrm>
            <a:prstGeom prst="rect">
              <a:avLst/>
            </a:prstGeom>
            <a:noFill/>
          </p:spPr>
          <p:txBody>
            <a:bodyPr wrap="none" rtlCol="0">
              <a:spAutoFit/>
            </a:bodyPr>
            <a:lstStyle/>
            <a:p>
              <a:r>
                <a:rPr lang="tr-TR" sz="2000" dirty="0" smtClean="0">
                  <a:effectLst>
                    <a:outerShdw blurRad="38100" dist="38100" dir="2700000" algn="tl">
                      <a:srgbClr val="000000">
                        <a:alpha val="43137"/>
                      </a:srgbClr>
                    </a:outerShdw>
                  </a:effectLst>
                </a:rPr>
                <a:t>IT Profesyonelleri</a:t>
              </a:r>
            </a:p>
            <a:p>
              <a:r>
                <a:rPr lang="tr-TR" sz="2000" dirty="0" smtClean="0">
                  <a:effectLst>
                    <a:outerShdw blurRad="38100" dist="38100" dir="2700000" algn="tl">
                      <a:srgbClr val="000000">
                        <a:alpha val="43137"/>
                      </a:srgbClr>
                    </a:outerShdw>
                  </a:effectLst>
                </a:rPr>
                <a:t>Enterprise Mimarları</a:t>
              </a:r>
            </a:p>
            <a:p>
              <a:r>
                <a:rPr lang="tr-TR" sz="2000" dirty="0" smtClean="0">
                  <a:effectLst>
                    <a:outerShdw blurRad="38100" dist="38100" dir="2700000" algn="tl">
                      <a:srgbClr val="000000">
                        <a:alpha val="43137"/>
                      </a:srgbClr>
                    </a:outerShdw>
                  </a:effectLst>
                </a:rPr>
                <a:t>İş Analistleri</a:t>
              </a:r>
            </a:p>
            <a:p>
              <a:r>
                <a:rPr lang="tr-TR" sz="2000" dirty="0" smtClean="0">
                  <a:effectLst>
                    <a:outerShdw blurRad="38100" dist="38100" dir="2700000" algn="tl">
                      <a:srgbClr val="000000">
                        <a:alpha val="43137"/>
                      </a:srgbClr>
                    </a:outerShdw>
                  </a:effectLst>
                </a:rPr>
                <a:t>Geliştiriciler</a:t>
              </a:r>
              <a:endParaRPr lang="en-US" sz="2000" dirty="0">
                <a:effectLst>
                  <a:outerShdw blurRad="38100" dist="38100" dir="2700000" algn="tl">
                    <a:srgbClr val="000000">
                      <a:alpha val="43137"/>
                    </a:srgbClr>
                  </a:outerShdw>
                </a:effectLst>
              </a:endParaRPr>
            </a:p>
          </p:txBody>
        </p:sp>
      </p:grpSp>
      <p:grpSp>
        <p:nvGrpSpPr>
          <p:cNvPr id="11" name="Group 41"/>
          <p:cNvGrpSpPr/>
          <p:nvPr/>
        </p:nvGrpSpPr>
        <p:grpSpPr>
          <a:xfrm>
            <a:off x="5769429" y="1905000"/>
            <a:ext cx="2329542" cy="3219510"/>
            <a:chOff x="5769429" y="1905000"/>
            <a:chExt cx="2329542" cy="3219510"/>
          </a:xfrm>
        </p:grpSpPr>
        <p:pic>
          <p:nvPicPr>
            <p:cNvPr id="4" name="Picture 4" descr="C:\Users\igorse\AppData\Local\Microsoft\Windows\Temporary Internet Files\Content.IE5\4OMFZDWX\MCj04316160000[1].png"/>
            <p:cNvPicPr>
              <a:picLocks noChangeAspect="1" noChangeArrowheads="1"/>
            </p:cNvPicPr>
            <p:nvPr/>
          </p:nvPicPr>
          <p:blipFill>
            <a:blip r:embed="rId4" cstate="print"/>
            <a:srcRect/>
            <a:stretch>
              <a:fillRect/>
            </a:stretch>
          </p:blipFill>
          <p:spPr bwMode="auto">
            <a:xfrm>
              <a:off x="5769429" y="2667000"/>
              <a:ext cx="685800" cy="685800"/>
            </a:xfrm>
            <a:prstGeom prst="rect">
              <a:avLst/>
            </a:prstGeom>
            <a:noFill/>
          </p:spPr>
        </p:pic>
        <p:pic>
          <p:nvPicPr>
            <p:cNvPr id="5" name="Picture 4" descr="C:\Users\igorse\AppData\Local\Microsoft\Windows\Temporary Internet Files\Content.IE5\4OMFZDWX\MCj04316160000[1].png"/>
            <p:cNvPicPr>
              <a:picLocks noChangeAspect="1" noChangeArrowheads="1"/>
            </p:cNvPicPr>
            <p:nvPr/>
          </p:nvPicPr>
          <p:blipFill>
            <a:blip r:embed="rId4" cstate="print"/>
            <a:srcRect/>
            <a:stretch>
              <a:fillRect/>
            </a:stretch>
          </p:blipFill>
          <p:spPr bwMode="auto">
            <a:xfrm>
              <a:off x="6553200" y="1905000"/>
              <a:ext cx="685800" cy="685800"/>
            </a:xfrm>
            <a:prstGeom prst="rect">
              <a:avLst/>
            </a:prstGeom>
            <a:noFill/>
          </p:spPr>
        </p:pic>
        <p:pic>
          <p:nvPicPr>
            <p:cNvPr id="6" name="Picture 5" descr="C:\Users\igorse\AppData\Local\Microsoft\Windows\Temporary Internet Files\Content.IE5\4OMFZDWX\MCj04316160000[1].png"/>
            <p:cNvPicPr>
              <a:picLocks noChangeAspect="1" noChangeArrowheads="1"/>
            </p:cNvPicPr>
            <p:nvPr/>
          </p:nvPicPr>
          <p:blipFill>
            <a:blip r:embed="rId4" cstate="print"/>
            <a:srcRect/>
            <a:stretch>
              <a:fillRect/>
            </a:stretch>
          </p:blipFill>
          <p:spPr bwMode="auto">
            <a:xfrm>
              <a:off x="6531429" y="3810000"/>
              <a:ext cx="685800" cy="685800"/>
            </a:xfrm>
            <a:prstGeom prst="rect">
              <a:avLst/>
            </a:prstGeom>
            <a:noFill/>
          </p:spPr>
        </p:pic>
        <p:sp>
          <p:nvSpPr>
            <p:cNvPr id="7" name="Can 6"/>
            <p:cNvSpPr/>
            <p:nvPr/>
          </p:nvSpPr>
          <p:spPr>
            <a:xfrm>
              <a:off x="7217229" y="4114800"/>
              <a:ext cx="685800" cy="533400"/>
            </a:xfrm>
            <a:prstGeom prst="can">
              <a:avLst/>
            </a:prstGeom>
            <a:solidFill>
              <a:schemeClr val="bg1">
                <a:lumMod val="65000"/>
                <a:lumOff val="3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 name="Can 7"/>
            <p:cNvSpPr/>
            <p:nvPr/>
          </p:nvSpPr>
          <p:spPr>
            <a:xfrm>
              <a:off x="6455229" y="2971800"/>
              <a:ext cx="685800" cy="533400"/>
            </a:xfrm>
            <a:prstGeom prst="can">
              <a:avLst/>
            </a:prstGeom>
            <a:solidFill>
              <a:schemeClr val="bg1">
                <a:lumMod val="65000"/>
                <a:lumOff val="3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Can 8"/>
            <p:cNvSpPr/>
            <p:nvPr/>
          </p:nvSpPr>
          <p:spPr>
            <a:xfrm>
              <a:off x="7162800" y="2286000"/>
              <a:ext cx="685800" cy="533400"/>
            </a:xfrm>
            <a:prstGeom prst="can">
              <a:avLst/>
            </a:prstGeom>
            <a:solidFill>
              <a:schemeClr val="bg1">
                <a:lumMod val="65000"/>
                <a:lumOff val="3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Can 9"/>
            <p:cNvSpPr/>
            <p:nvPr/>
          </p:nvSpPr>
          <p:spPr>
            <a:xfrm>
              <a:off x="7467600" y="3200400"/>
              <a:ext cx="631371" cy="609600"/>
            </a:xfrm>
            <a:prstGeom prst="can">
              <a:avLst/>
            </a:prstGeom>
            <a:solidFill>
              <a:schemeClr val="bg1">
                <a:lumMod val="65000"/>
                <a:lumOff val="3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45" name="TextBox 44"/>
            <p:cNvSpPr txBox="1"/>
            <p:nvPr/>
          </p:nvSpPr>
          <p:spPr>
            <a:xfrm>
              <a:off x="6324600" y="4724400"/>
              <a:ext cx="1625766" cy="400110"/>
            </a:xfrm>
            <a:prstGeom prst="rect">
              <a:avLst/>
            </a:prstGeom>
            <a:noFill/>
          </p:spPr>
          <p:txBody>
            <a:bodyPr wrap="none" rtlCol="0">
              <a:spAutoFit/>
            </a:bodyPr>
            <a:lstStyle/>
            <a:p>
              <a:r>
                <a:rPr lang="tr-TR" sz="2000" dirty="0" smtClean="0">
                  <a:effectLst>
                    <a:outerShdw blurRad="38100" dist="38100" dir="2700000" algn="tl">
                      <a:srgbClr val="000000">
                        <a:alpha val="43137"/>
                      </a:srgbClr>
                    </a:outerShdw>
                  </a:effectLst>
                </a:rPr>
                <a:t>Uygulamalar</a:t>
              </a:r>
              <a:endParaRPr lang="en-US" sz="2000" dirty="0">
                <a:effectLst>
                  <a:outerShdw blurRad="38100" dist="38100" dir="2700000" algn="tl">
                    <a:srgbClr val="000000">
                      <a:alpha val="43137"/>
                    </a:srgbClr>
                  </a:outerShdw>
                </a:effectLst>
              </a:endParaRPr>
            </a:p>
          </p:txBody>
        </p:sp>
      </p:grpSp>
      <p:grpSp>
        <p:nvGrpSpPr>
          <p:cNvPr id="14" name="Group 38"/>
          <p:cNvGrpSpPr/>
          <p:nvPr/>
        </p:nvGrpSpPr>
        <p:grpSpPr>
          <a:xfrm>
            <a:off x="3352800" y="2416313"/>
            <a:ext cx="2438400" cy="2460487"/>
            <a:chOff x="3352800" y="2416313"/>
            <a:chExt cx="2438400" cy="2460487"/>
          </a:xfrm>
        </p:grpSpPr>
        <p:sp>
          <p:nvSpPr>
            <p:cNvPr id="49" name="Rounded Rectangle 48"/>
            <p:cNvSpPr/>
            <p:nvPr/>
          </p:nvSpPr>
          <p:spPr>
            <a:xfrm>
              <a:off x="3862792" y="2416313"/>
              <a:ext cx="1295400" cy="16933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0"/>
            <p:cNvGrpSpPr/>
            <p:nvPr/>
          </p:nvGrpSpPr>
          <p:grpSpPr>
            <a:xfrm>
              <a:off x="4035776" y="2585647"/>
              <a:ext cx="1018827" cy="1219200"/>
              <a:chOff x="6781800" y="1787856"/>
              <a:chExt cx="1752600" cy="1828800"/>
            </a:xfrm>
            <a:solidFill>
              <a:schemeClr val="tx2">
                <a:lumMod val="20000"/>
                <a:lumOff val="80000"/>
              </a:schemeClr>
            </a:solidFill>
          </p:grpSpPr>
          <p:cxnSp>
            <p:nvCxnSpPr>
              <p:cNvPr id="22" name="Straight Arrow Connector 21"/>
              <p:cNvCxnSpPr/>
              <p:nvPr/>
            </p:nvCxnSpPr>
            <p:spPr>
              <a:xfrm rot="10800000" flipV="1">
                <a:off x="7086600" y="2206956"/>
                <a:ext cx="419100" cy="3429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7886700" y="2206956"/>
                <a:ext cx="342900" cy="5715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rot="5400000">
                <a:off x="7696200" y="2930856"/>
                <a:ext cx="533400" cy="533400"/>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16" name="Group 42"/>
              <p:cNvGrpSpPr/>
              <p:nvPr/>
            </p:nvGrpSpPr>
            <p:grpSpPr>
              <a:xfrm>
                <a:off x="6781800" y="1787856"/>
                <a:ext cx="1752600" cy="1828800"/>
                <a:chOff x="6858000" y="2098344"/>
                <a:chExt cx="1752600" cy="1828800"/>
              </a:xfrm>
              <a:grpFill/>
            </p:grpSpPr>
            <p:sp>
              <p:nvSpPr>
                <p:cNvPr id="26" name="Rectangle 25"/>
                <p:cNvSpPr/>
                <p:nvPr/>
              </p:nvSpPr>
              <p:spPr>
                <a:xfrm>
                  <a:off x="7467600" y="20983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Flowchart: Decision 26"/>
                <p:cNvSpPr/>
                <p:nvPr/>
              </p:nvSpPr>
              <p:spPr>
                <a:xfrm>
                  <a:off x="7581900" y="2403144"/>
                  <a:ext cx="381000" cy="228600"/>
                </a:xfrm>
                <a:prstGeom prst="flowChartDecision">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p:cNvSpPr/>
                <p:nvPr/>
              </p:nvSpPr>
              <p:spPr>
                <a:xfrm>
                  <a:off x="6858000" y="2860344"/>
                  <a:ext cx="609600" cy="152400"/>
                </a:xfrm>
                <a:prstGeom prst="rect">
                  <a:avLst/>
                </a:prstGeom>
                <a:solidFill>
                  <a:schemeClr val="tx2">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8001000" y="30889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p:cNvSpPr/>
                <p:nvPr/>
              </p:nvSpPr>
              <p:spPr>
                <a:xfrm>
                  <a:off x="6858000" y="33175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ectangle 30"/>
                <p:cNvSpPr/>
                <p:nvPr/>
              </p:nvSpPr>
              <p:spPr>
                <a:xfrm>
                  <a:off x="7467600" y="3774744"/>
                  <a:ext cx="609600" cy="152400"/>
                </a:xfrm>
                <a:prstGeom prst="rect">
                  <a:avLst/>
                </a:prstGeom>
                <a:grp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2" name="Straight Arrow Connector 31"/>
                <p:cNvCxnSpPr>
                  <a:stCxn id="26" idx="2"/>
                  <a:endCxn id="27" idx="0"/>
                </p:cNvCxnSpPr>
                <p:nvPr/>
              </p:nvCxnSpPr>
              <p:spPr>
                <a:xfrm rot="5400000">
                  <a:off x="7696200" y="2326944"/>
                  <a:ext cx="1524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a:stCxn id="28" idx="2"/>
                  <a:endCxn id="30" idx="0"/>
                </p:cNvCxnSpPr>
                <p:nvPr/>
              </p:nvCxnSpPr>
              <p:spPr>
                <a:xfrm rot="5400000">
                  <a:off x="7010400" y="3165144"/>
                  <a:ext cx="304800" cy="1588"/>
                </a:xfrm>
                <a:prstGeom prst="straightConnector1">
                  <a:avLst/>
                </a:prstGeom>
                <a:grpFill/>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sp>
          <p:nvSpPr>
            <p:cNvPr id="37" name="Diamond 36"/>
            <p:cNvSpPr/>
            <p:nvPr/>
          </p:nvSpPr>
          <p:spPr>
            <a:xfrm>
              <a:off x="3352800" y="2644914"/>
              <a:ext cx="304800" cy="3048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486400" y="3635514"/>
              <a:ext cx="304800" cy="3048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Elbow Connector 39"/>
            <p:cNvCxnSpPr>
              <a:stCxn id="49" idx="1"/>
              <a:endCxn id="37" idx="3"/>
            </p:cNvCxnSpPr>
            <p:nvPr/>
          </p:nvCxnSpPr>
          <p:spPr>
            <a:xfrm rot="10800000">
              <a:off x="3657600" y="2797314"/>
              <a:ext cx="205192" cy="465666"/>
            </a:xfrm>
            <a:prstGeom prst="bentConnector3">
              <a:avLst>
                <a:gd name="adj1" fmla="val 50000"/>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8" idx="1"/>
              <a:endCxn id="49" idx="3"/>
            </p:cNvCxnSpPr>
            <p:nvPr/>
          </p:nvCxnSpPr>
          <p:spPr>
            <a:xfrm rot="10800000">
              <a:off x="5158192" y="3262980"/>
              <a:ext cx="328208" cy="524934"/>
            </a:xfrm>
            <a:prstGeom prst="bentConnector3">
              <a:avLst>
                <a:gd name="adj1" fmla="val 50000"/>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22059" y="4168914"/>
              <a:ext cx="1467068" cy="707886"/>
            </a:xfrm>
            <a:prstGeom prst="rect">
              <a:avLst/>
            </a:prstGeom>
            <a:noFill/>
          </p:spPr>
          <p:txBody>
            <a:bodyPr wrap="none" rtlCol="0">
              <a:spAutoFit/>
            </a:bodyPr>
            <a:lstStyle/>
            <a:p>
              <a:r>
                <a:rPr lang="tr-TR" sz="2000" dirty="0" smtClean="0">
                  <a:effectLst>
                    <a:outerShdw blurRad="38100" dist="38100" dir="2700000" algn="tl">
                      <a:srgbClr val="000000">
                        <a:alpha val="43137"/>
                      </a:srgbClr>
                    </a:outerShdw>
                  </a:effectLst>
                </a:rPr>
                <a:t>İş Süreçleri</a:t>
              </a:r>
            </a:p>
            <a:p>
              <a:r>
                <a:rPr lang="tr-TR" sz="2000" dirty="0" smtClean="0">
                  <a:effectLst>
                    <a:outerShdw blurRad="38100" dist="38100" dir="2700000" algn="tl">
                      <a:srgbClr val="000000">
                        <a:alpha val="43137"/>
                      </a:srgbClr>
                    </a:outerShdw>
                  </a:effectLst>
                </a:rPr>
                <a:t>Servisler</a:t>
              </a:r>
            </a:p>
          </p:txBody>
        </p:sp>
      </p:grpSp>
      <p:grpSp>
        <p:nvGrpSpPr>
          <p:cNvPr id="17" name="Group 42"/>
          <p:cNvGrpSpPr/>
          <p:nvPr/>
        </p:nvGrpSpPr>
        <p:grpSpPr>
          <a:xfrm>
            <a:off x="203202" y="1481666"/>
            <a:ext cx="8839200" cy="4343400"/>
            <a:chOff x="203202" y="1481666"/>
            <a:chExt cx="8839200" cy="4343400"/>
          </a:xfrm>
        </p:grpSpPr>
        <p:sp>
          <p:nvSpPr>
            <p:cNvPr id="52" name="Oval 51"/>
            <p:cNvSpPr/>
            <p:nvPr/>
          </p:nvSpPr>
          <p:spPr>
            <a:xfrm>
              <a:off x="203202" y="1481666"/>
              <a:ext cx="8839200" cy="43434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505200" y="5257800"/>
              <a:ext cx="2170722" cy="523220"/>
            </a:xfrm>
            <a:prstGeom prst="rect">
              <a:avLst/>
            </a:prstGeom>
            <a:noFill/>
          </p:spPr>
          <p:txBody>
            <a:bodyPr wrap="none" rtlCol="0">
              <a:spAutoFit/>
            </a:bodyPr>
            <a:lstStyle/>
            <a:p>
              <a:r>
                <a:rPr lang="tr-TR" sz="2800" dirty="0" smtClean="0">
                  <a:solidFill>
                    <a:schemeClr val="accent2"/>
                  </a:solidFill>
                  <a:effectLst>
                    <a:outerShdw blurRad="38100" dist="38100" dir="2700000" algn="tl">
                      <a:srgbClr val="000000">
                        <a:alpha val="43137"/>
                      </a:srgbClr>
                    </a:outerShdw>
                  </a:effectLst>
                </a:rPr>
                <a:t>IT ÇEVRESİ</a:t>
              </a:r>
              <a:endParaRPr lang="en-US" sz="2800" dirty="0">
                <a:solidFill>
                  <a:schemeClr val="accent2"/>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ou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4797"/>
          </a:xfrm>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Büyük Resim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için Sorunlar</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609600" y="1143000"/>
            <a:ext cx="8229600" cy="4953000"/>
          </a:xfrm>
        </p:spPr>
        <p:txBody>
          <a:bodyPr>
            <a:normAutofit/>
          </a:bodyPr>
          <a:lstStyle/>
          <a:p>
            <a:pPr marL="0">
              <a:lnSpc>
                <a:spcPct val="11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Dağıtık çevrede yer alan uygulamaların </a:t>
            </a:r>
            <a:r>
              <a:rPr lang="tr-TR" sz="2000" i="1" dirty="0" smtClean="0">
                <a:solidFill>
                  <a:srgbClr val="FFC000"/>
                </a:solidFill>
                <a:effectLst>
                  <a:outerShdw blurRad="38100" dist="38100" dir="2700000" algn="tl">
                    <a:srgbClr val="000000">
                      <a:alpha val="43137"/>
                    </a:srgbClr>
                  </a:outerShdw>
                </a:effectLst>
              </a:rPr>
              <a:t>izlenmesi</a:t>
            </a:r>
            <a:r>
              <a:rPr lang="tr-TR" sz="2000" dirty="0" smtClean="0">
                <a:effectLst>
                  <a:outerShdw blurRad="38100" dist="38100" dir="2700000" algn="tl">
                    <a:srgbClr val="000000">
                      <a:alpha val="43137"/>
                    </a:srgbClr>
                  </a:outerShdw>
                </a:effectLst>
              </a:rPr>
              <a:t> ve </a:t>
            </a:r>
            <a:r>
              <a:rPr lang="tr-TR" sz="2000" i="1" dirty="0" smtClean="0">
                <a:solidFill>
                  <a:srgbClr val="FFC000"/>
                </a:solidFill>
                <a:effectLst>
                  <a:outerShdw blurRad="38100" dist="38100" dir="2700000" algn="tl">
                    <a:srgbClr val="000000">
                      <a:alpha val="43137"/>
                    </a:srgbClr>
                  </a:outerShdw>
                </a:effectLst>
              </a:rPr>
              <a:t>yönetilmesindeki</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zorluklar.</a:t>
            </a:r>
          </a:p>
          <a:p>
            <a:pPr marL="0">
              <a:lnSpc>
                <a:spcPct val="11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İş</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süreçlerinin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giderek daha fazla </a:t>
            </a:r>
            <a:r>
              <a:rPr lang="tr-TR" sz="2000" i="1" dirty="0" smtClean="0">
                <a:solidFill>
                  <a:srgbClr val="FFC000"/>
                </a:solidFill>
                <a:effectLst>
                  <a:outerShdw blurRad="38100" dist="38100" dir="2700000" algn="tl">
                    <a:srgbClr val="000000">
                      <a:alpha val="43137"/>
                    </a:srgbClr>
                  </a:outerShdw>
                </a:effectLst>
              </a:rPr>
              <a:t>sayı</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ve </a:t>
            </a:r>
            <a:r>
              <a:rPr lang="tr-TR" sz="2000" i="1" dirty="0" smtClean="0">
                <a:solidFill>
                  <a:srgbClr val="FFC000"/>
                </a:solidFill>
                <a:effectLst>
                  <a:outerShdw blurRad="38100" dist="38100" dir="2700000" algn="tl">
                    <a:srgbClr val="000000">
                      <a:alpha val="43137"/>
                    </a:srgbClr>
                  </a:outerShdw>
                </a:effectLst>
              </a:rPr>
              <a:t>çeşitte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uygulama</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üzerinde dağılması.</a:t>
            </a:r>
          </a:p>
          <a:p>
            <a:pPr marL="0">
              <a:lnSpc>
                <a:spcPct val="11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WCF</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ve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WF</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mimarilerinin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iç</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içe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geçmeleri</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sonrası daha kolay </a:t>
            </a:r>
            <a:r>
              <a:rPr lang="tr-TR" sz="2000" i="1" dirty="0" smtClean="0">
                <a:solidFill>
                  <a:srgbClr val="FFC000"/>
                </a:solidFill>
                <a:effectLst>
                  <a:outerShdw blurRad="38100" dist="38100" dir="2700000" algn="tl">
                    <a:srgbClr val="000000">
                      <a:alpha val="43137"/>
                    </a:srgbClr>
                  </a:outerShdw>
                </a:effectLst>
              </a:rPr>
              <a:t>tasarlanabilme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modellenebilme</a:t>
            </a:r>
            <a:r>
              <a:rPr lang="tr-TR" sz="2000" dirty="0" smtClean="0">
                <a:solidFill>
                  <a:schemeClr val="accent2"/>
                </a:solidFill>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geliştirilebilme</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ihtiyaçları.</a:t>
            </a:r>
          </a:p>
          <a:p>
            <a:pPr marL="0">
              <a:lnSpc>
                <a:spcPct val="11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IT Çevresinde </a:t>
            </a:r>
            <a:r>
              <a:rPr lang="tr-TR" sz="2000" i="1" dirty="0" smtClean="0">
                <a:solidFill>
                  <a:srgbClr val="FFC000"/>
                </a:solidFill>
                <a:effectLst>
                  <a:outerShdw blurRad="38100" dist="38100" dir="2700000" algn="tl">
                    <a:srgbClr val="000000">
                      <a:alpha val="43137"/>
                    </a:srgbClr>
                  </a:outerShdw>
                </a:effectLst>
              </a:rPr>
              <a:t>farklı</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profile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sahip</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elemanların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bir arada çalışabilmesinde yaşanan sıkıntılar.</a:t>
            </a:r>
          </a:p>
          <a:p>
            <a:pPr marL="0">
              <a:lnSpc>
                <a:spcPct val="11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İş süreçlerindeki </a:t>
            </a:r>
            <a:r>
              <a:rPr lang="tr-TR" sz="2000" i="1" dirty="0" smtClean="0">
                <a:solidFill>
                  <a:srgbClr val="FFC000"/>
                </a:solidFill>
                <a:effectLst>
                  <a:outerShdw blurRad="38100" dist="38100" dir="2700000" algn="tl">
                    <a:srgbClr val="000000">
                      <a:alpha val="43137"/>
                    </a:srgbClr>
                  </a:outerShdw>
                </a:effectLst>
              </a:rPr>
              <a:t>değişikliklerin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yenilemelerin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daha</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kolay</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ve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hızlı</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bir şekilde yapılması ihtiyacı.</a:t>
            </a:r>
          </a:p>
          <a:p>
            <a:pPr marL="0">
              <a:lnSpc>
                <a:spcPct val="11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3ncü</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parti</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ISV</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lerin süreçlere daha kolay dahil olabilmeleri ihtiyacı.</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Önerilen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Yeni Çözümler</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24" name="Rounded Rectangle 23"/>
          <p:cNvSpPr/>
          <p:nvPr/>
        </p:nvSpPr>
        <p:spPr>
          <a:xfrm>
            <a:off x="2133600" y="2133600"/>
            <a:ext cx="3352800" cy="3429000"/>
          </a:xfrm>
          <a:prstGeom prst="roundRect">
            <a:avLst>
              <a:gd name="adj" fmla="val 5623"/>
            </a:avLst>
          </a:prstGeom>
          <a:solidFill>
            <a:schemeClr val="bg1">
              <a:lumMod val="65000"/>
              <a:lumOff val="3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b"/>
          <a:lstStyle/>
          <a:p>
            <a:pPr algn="ctr"/>
            <a:r>
              <a:rPr lang="en-US" sz="2000" dirty="0" smtClean="0"/>
              <a:t>Windows Server</a:t>
            </a:r>
          </a:p>
        </p:txBody>
      </p:sp>
      <p:sp>
        <p:nvSpPr>
          <p:cNvPr id="25" name="Rounded Rectangle 24"/>
          <p:cNvSpPr/>
          <p:nvPr/>
        </p:nvSpPr>
        <p:spPr>
          <a:xfrm>
            <a:off x="2343665" y="4262718"/>
            <a:ext cx="2990335" cy="385482"/>
          </a:xfrm>
          <a:prstGeom prst="roundRect">
            <a:avLst/>
          </a:prstGeom>
          <a:solidFill>
            <a:srgbClr val="0066CC"/>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.NET Framework</a:t>
            </a:r>
            <a:endParaRPr lang="en-US" sz="2000" dirty="0">
              <a:solidFill>
                <a:srgbClr val="FFFFFF"/>
              </a:solidFill>
            </a:endParaRPr>
          </a:p>
        </p:txBody>
      </p:sp>
      <p:sp>
        <p:nvSpPr>
          <p:cNvPr id="27" name="Rounded Rectangle 26"/>
          <p:cNvSpPr/>
          <p:nvPr/>
        </p:nvSpPr>
        <p:spPr>
          <a:xfrm>
            <a:off x="2175931" y="1219200"/>
            <a:ext cx="1600200" cy="762000"/>
          </a:xfrm>
          <a:prstGeom prst="roundRect">
            <a:avLst/>
          </a:prstGeom>
          <a:solidFill>
            <a:schemeClr val="bg1">
              <a:lumMod val="65000"/>
              <a:lumOff val="35000"/>
            </a:schemeClr>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Visual Studio</a:t>
            </a:r>
            <a:endParaRPr lang="en-US" sz="2000" dirty="0">
              <a:solidFill>
                <a:schemeClr val="tx1"/>
              </a:solidFill>
            </a:endParaRPr>
          </a:p>
        </p:txBody>
      </p:sp>
      <p:sp>
        <p:nvSpPr>
          <p:cNvPr id="28" name="Rounded Rectangle 27"/>
          <p:cNvSpPr/>
          <p:nvPr/>
        </p:nvSpPr>
        <p:spPr>
          <a:xfrm>
            <a:off x="3886200" y="1219200"/>
            <a:ext cx="1600200" cy="762000"/>
          </a:xfrm>
          <a:prstGeom prst="roundRect">
            <a:avLst/>
          </a:prstGeom>
          <a:solidFill>
            <a:schemeClr val="bg1">
              <a:lumMod val="65000"/>
              <a:lumOff val="35000"/>
            </a:schemeClr>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Oslo</a:t>
            </a:r>
            <a:endParaRPr lang="en-US" sz="2000" dirty="0">
              <a:solidFill>
                <a:schemeClr val="tx1"/>
              </a:solidFill>
            </a:endParaRPr>
          </a:p>
        </p:txBody>
      </p:sp>
      <p:grpSp>
        <p:nvGrpSpPr>
          <p:cNvPr id="3" name="Group 11"/>
          <p:cNvGrpSpPr/>
          <p:nvPr/>
        </p:nvGrpSpPr>
        <p:grpSpPr>
          <a:xfrm>
            <a:off x="2343665" y="2389093"/>
            <a:ext cx="2990335" cy="1734671"/>
            <a:chOff x="2724665" y="2693893"/>
            <a:chExt cx="2990335" cy="1734671"/>
          </a:xfrm>
        </p:grpSpPr>
        <p:sp>
          <p:nvSpPr>
            <p:cNvPr id="26" name="Rounded Rectangle 25"/>
            <p:cNvSpPr/>
            <p:nvPr/>
          </p:nvSpPr>
          <p:spPr>
            <a:xfrm>
              <a:off x="2724665" y="2693893"/>
              <a:ext cx="2990335" cy="1734671"/>
            </a:xfrm>
            <a:prstGeom prst="roundRect">
              <a:avLst>
                <a:gd name="adj" fmla="val 9290"/>
              </a:avLst>
            </a:prstGeom>
            <a:solidFill>
              <a:schemeClr val="accent1">
                <a:lumMod val="40000"/>
                <a:lumOff val="6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“Dublin”</a:t>
              </a:r>
            </a:p>
          </p:txBody>
        </p:sp>
        <p:sp>
          <p:nvSpPr>
            <p:cNvPr id="29" name="Rounded Rectangle 28"/>
            <p:cNvSpPr/>
            <p:nvPr/>
          </p:nvSpPr>
          <p:spPr>
            <a:xfrm>
              <a:off x="2934731" y="3505200"/>
              <a:ext cx="2627870" cy="434788"/>
            </a:xfrm>
            <a:prstGeom prst="roundRect">
              <a:avLst/>
            </a:prstGeom>
            <a:solidFill>
              <a:srgbClr val="FFC00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WF and WCF services</a:t>
              </a:r>
            </a:p>
          </p:txBody>
        </p:sp>
        <p:sp>
          <p:nvSpPr>
            <p:cNvPr id="30" name="Rounded Rectangle 29"/>
            <p:cNvSpPr/>
            <p:nvPr/>
          </p:nvSpPr>
          <p:spPr>
            <a:xfrm>
              <a:off x="2895600" y="2819400"/>
              <a:ext cx="2667000" cy="533400"/>
            </a:xfrm>
            <a:prstGeom prst="roundRect">
              <a:avLst/>
            </a:prstGeom>
            <a:solidFill>
              <a:schemeClr val="tx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tr-TR" dirty="0" smtClean="0">
                  <a:solidFill>
                    <a:schemeClr val="bg1"/>
                  </a:solidFill>
                </a:rPr>
                <a:t>Yönetim Araçları</a:t>
              </a:r>
            </a:p>
            <a:p>
              <a:pPr algn="ctr" defTabSz="914099" fontAlgn="base">
                <a:spcBef>
                  <a:spcPct val="0"/>
                </a:spcBef>
                <a:spcAft>
                  <a:spcPct val="0"/>
                </a:spcAft>
              </a:pPr>
              <a:r>
                <a:rPr lang="tr-TR" dirty="0" smtClean="0">
                  <a:solidFill>
                    <a:schemeClr val="bg1"/>
                  </a:solidFill>
                </a:rPr>
                <a:t>(Administration Tools)</a:t>
              </a:r>
              <a:endParaRPr lang="en-US" dirty="0" smtClean="0">
                <a:solidFill>
                  <a:schemeClr val="bg1"/>
                </a:solidFill>
              </a:endParaRPr>
            </a:p>
          </p:txBody>
        </p:sp>
      </p:grpSp>
      <p:sp>
        <p:nvSpPr>
          <p:cNvPr id="31" name="Rounded Rectangle 30"/>
          <p:cNvSpPr/>
          <p:nvPr/>
        </p:nvSpPr>
        <p:spPr>
          <a:xfrm rot="5400000">
            <a:off x="3886200" y="2895600"/>
            <a:ext cx="4343400" cy="990600"/>
          </a:xfrm>
          <a:prstGeom prst="roundRect">
            <a:avLst/>
          </a:prstGeom>
          <a:solidFill>
            <a:schemeClr val="bg1">
              <a:lumMod val="65000"/>
              <a:lumOff val="35000"/>
            </a:schemeClr>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tr-TR" sz="2000" dirty="0" smtClean="0">
                <a:solidFill>
                  <a:schemeClr val="tx1"/>
                </a:solidFill>
              </a:rPr>
              <a:t>Sistem Merkezi(System Center)</a:t>
            </a:r>
            <a:endParaRPr lang="en-US" sz="2000" dirty="0">
              <a:solidFill>
                <a:schemeClr val="tx1"/>
              </a:solidFill>
            </a:endParaRPr>
          </a:p>
        </p:txBody>
      </p:sp>
      <p:sp>
        <p:nvSpPr>
          <p:cNvPr id="32" name="Rounded Rectangle 31"/>
          <p:cNvSpPr/>
          <p:nvPr/>
        </p:nvSpPr>
        <p:spPr>
          <a:xfrm>
            <a:off x="2362200" y="4724400"/>
            <a:ext cx="2990335" cy="385482"/>
          </a:xfrm>
          <a:prstGeom prst="roundRect">
            <a:avLst/>
          </a:prstGeom>
          <a:solidFill>
            <a:srgbClr val="0066CC"/>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IIS/WAS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out)">
                                      <p:cBhvr>
                                        <p:cTn id="1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00200" y="2514600"/>
            <a:ext cx="3733800" cy="2286000"/>
          </a:xfrm>
          <a:prstGeom prst="cloudCallout">
            <a:avLst>
              <a:gd name="adj1" fmla="val -52757"/>
              <a:gd name="adj2" fmla="val 839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4" name="TextBox 3"/>
          <p:cNvSpPr txBox="1"/>
          <p:nvPr/>
        </p:nvSpPr>
        <p:spPr>
          <a:xfrm>
            <a:off x="1970132" y="3143071"/>
            <a:ext cx="2722220" cy="954107"/>
          </a:xfrm>
          <a:prstGeom prst="rect">
            <a:avLst/>
          </a:prstGeom>
          <a:noFill/>
        </p:spPr>
        <p:txBody>
          <a:bodyPr wrap="none" rtlCol="0">
            <a:spAutoFit/>
          </a:bodyPr>
          <a:lstStyle/>
          <a:p>
            <a:r>
              <a:rPr lang="tr-TR" sz="2800" dirty="0" smtClean="0">
                <a:solidFill>
                  <a:schemeClr val="bg1"/>
                </a:solidFill>
                <a:effectLst>
                  <a:outerShdw blurRad="38100" dist="38100" dir="2700000" algn="tl">
                    <a:srgbClr val="000000">
                      <a:alpha val="43137"/>
                    </a:srgbClr>
                  </a:outerShdw>
                </a:effectLst>
              </a:rPr>
              <a:t>FAZ 3</a:t>
            </a:r>
          </a:p>
          <a:p>
            <a:r>
              <a:rPr lang="tr-TR" sz="2800" dirty="0" smtClean="0">
                <a:solidFill>
                  <a:schemeClr val="bg1"/>
                </a:solidFill>
                <a:effectLst>
                  <a:outerShdw blurRad="38100" dist="38100" dir="2700000" algn="tl">
                    <a:srgbClr val="000000">
                      <a:alpha val="43137"/>
                    </a:srgbClr>
                  </a:outerShdw>
                </a:effectLst>
              </a:rPr>
              <a:t>Geleceğe Bakış</a:t>
            </a:r>
            <a:endParaRPr lang="en-US" sz="28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Örnek Vaka</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grpSp>
        <p:nvGrpSpPr>
          <p:cNvPr id="3" name="Group 19"/>
          <p:cNvGrpSpPr/>
          <p:nvPr/>
        </p:nvGrpSpPr>
        <p:grpSpPr>
          <a:xfrm>
            <a:off x="304800" y="1472625"/>
            <a:ext cx="218661" cy="457201"/>
            <a:chOff x="1143000" y="2057400"/>
            <a:chExt cx="218661" cy="457201"/>
          </a:xfrm>
        </p:grpSpPr>
        <p:sp>
          <p:nvSpPr>
            <p:cNvPr id="5" name="Oval 4"/>
            <p:cNvSpPr/>
            <p:nvPr/>
          </p:nvSpPr>
          <p:spPr>
            <a:xfrm flipH="1">
              <a:off x="1162878" y="2057400"/>
              <a:ext cx="159026" cy="1590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4"/>
            </p:cNvCxnSpPr>
            <p:nvPr/>
          </p:nvCxnSpPr>
          <p:spPr>
            <a:xfrm rot="16200000" flipH="1">
              <a:off x="1152939" y="2305878"/>
              <a:ext cx="178904" cy="4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H="1" flipV="1">
              <a:off x="1241977" y="2395330"/>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33061" y="2405270"/>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H="1" flipV="1">
              <a:off x="1241977" y="2216426"/>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133061" y="2226365"/>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 name="Group 20"/>
          <p:cNvGrpSpPr/>
          <p:nvPr/>
        </p:nvGrpSpPr>
        <p:grpSpPr>
          <a:xfrm>
            <a:off x="246561" y="3047999"/>
            <a:ext cx="218661" cy="457201"/>
            <a:chOff x="1143000" y="2057400"/>
            <a:chExt cx="218661" cy="457201"/>
          </a:xfrm>
        </p:grpSpPr>
        <p:sp>
          <p:nvSpPr>
            <p:cNvPr id="22" name="Oval 21"/>
            <p:cNvSpPr/>
            <p:nvPr/>
          </p:nvSpPr>
          <p:spPr>
            <a:xfrm flipH="1">
              <a:off x="1162878" y="2057400"/>
              <a:ext cx="159026" cy="1590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4"/>
            </p:cNvCxnSpPr>
            <p:nvPr/>
          </p:nvCxnSpPr>
          <p:spPr>
            <a:xfrm rot="16200000" flipH="1">
              <a:off x="1152939" y="2305878"/>
              <a:ext cx="178904" cy="4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H="1" flipV="1">
              <a:off x="1241977" y="2395330"/>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133061" y="2405270"/>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H="1" flipV="1">
              <a:off x="1241977" y="2216426"/>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133061" y="2226365"/>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 name="Group 27"/>
          <p:cNvGrpSpPr/>
          <p:nvPr/>
        </p:nvGrpSpPr>
        <p:grpSpPr>
          <a:xfrm>
            <a:off x="1676400" y="4572000"/>
            <a:ext cx="218661" cy="457201"/>
            <a:chOff x="1143000" y="2057400"/>
            <a:chExt cx="218661" cy="457201"/>
          </a:xfrm>
        </p:grpSpPr>
        <p:sp>
          <p:nvSpPr>
            <p:cNvPr id="29" name="Oval 28"/>
            <p:cNvSpPr/>
            <p:nvPr/>
          </p:nvSpPr>
          <p:spPr>
            <a:xfrm flipH="1">
              <a:off x="1162878" y="2057400"/>
              <a:ext cx="159026" cy="1590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4"/>
            </p:cNvCxnSpPr>
            <p:nvPr/>
          </p:nvCxnSpPr>
          <p:spPr>
            <a:xfrm rot="16200000" flipH="1">
              <a:off x="1152939" y="2305878"/>
              <a:ext cx="178904" cy="4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H="1" flipV="1">
              <a:off x="1241977" y="2395330"/>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133061" y="2405270"/>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H="1" flipV="1">
              <a:off x="1241977" y="2216426"/>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133061" y="2226365"/>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9" name="Group 34"/>
          <p:cNvGrpSpPr/>
          <p:nvPr/>
        </p:nvGrpSpPr>
        <p:grpSpPr>
          <a:xfrm>
            <a:off x="6553200" y="990600"/>
            <a:ext cx="218661" cy="457201"/>
            <a:chOff x="1143000" y="2057400"/>
            <a:chExt cx="218661" cy="457201"/>
          </a:xfrm>
        </p:grpSpPr>
        <p:sp>
          <p:nvSpPr>
            <p:cNvPr id="36" name="Oval 35"/>
            <p:cNvSpPr/>
            <p:nvPr/>
          </p:nvSpPr>
          <p:spPr>
            <a:xfrm flipH="1">
              <a:off x="1162878" y="2057400"/>
              <a:ext cx="159026" cy="1590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6" idx="4"/>
            </p:cNvCxnSpPr>
            <p:nvPr/>
          </p:nvCxnSpPr>
          <p:spPr>
            <a:xfrm rot="16200000" flipH="1">
              <a:off x="1152939" y="2305878"/>
              <a:ext cx="178904" cy="4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H="1" flipV="1">
              <a:off x="1241977" y="2395330"/>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133061" y="2405270"/>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H="1" flipV="1">
              <a:off x="1241977" y="2216426"/>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133061" y="2226365"/>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42" name="Parallelogram 41"/>
          <p:cNvSpPr/>
          <p:nvPr/>
        </p:nvSpPr>
        <p:spPr>
          <a:xfrm rot="4683865">
            <a:off x="1544597" y="1574091"/>
            <a:ext cx="938847" cy="647474"/>
          </a:xfrm>
          <a:prstGeom prst="parallelogram">
            <a:avLst>
              <a:gd name="adj" fmla="val 57216"/>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p:cNvSpPr/>
          <p:nvPr/>
        </p:nvSpPr>
        <p:spPr>
          <a:xfrm rot="4683865">
            <a:off x="1468397" y="3021890"/>
            <a:ext cx="938847" cy="647474"/>
          </a:xfrm>
          <a:prstGeom prst="parallelogram">
            <a:avLst>
              <a:gd name="adj" fmla="val 57216"/>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4683865">
            <a:off x="2306597" y="4926890"/>
            <a:ext cx="938847" cy="647474"/>
          </a:xfrm>
          <a:prstGeom prst="parallelogram">
            <a:avLst>
              <a:gd name="adj" fmla="val 5721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524000" y="2252246"/>
            <a:ext cx="1040670" cy="338554"/>
          </a:xfrm>
          <a:prstGeom prst="rect">
            <a:avLst/>
          </a:prstGeom>
          <a:noFill/>
        </p:spPr>
        <p:txBody>
          <a:bodyPr wrap="none" rtlCol="0">
            <a:spAutoFit/>
          </a:bodyPr>
          <a:lstStyle/>
          <a:p>
            <a:r>
              <a:rPr lang="tr-TR" sz="1600" dirty="0" smtClean="0">
                <a:effectLst>
                  <a:outerShdw blurRad="38100" dist="38100" dir="2700000" algn="tl">
                    <a:srgbClr val="000000">
                      <a:alpha val="43137"/>
                    </a:srgbClr>
                  </a:outerShdw>
                </a:effectLst>
              </a:rPr>
              <a:t>Quadrant</a:t>
            </a:r>
            <a:endParaRPr lang="en-US" sz="1600" dirty="0">
              <a:effectLst>
                <a:outerShdw blurRad="38100" dist="38100" dir="2700000" algn="tl">
                  <a:srgbClr val="000000">
                    <a:alpha val="43137"/>
                  </a:srgbClr>
                </a:outerShdw>
              </a:effectLst>
            </a:endParaRPr>
          </a:p>
        </p:txBody>
      </p:sp>
      <p:sp>
        <p:nvSpPr>
          <p:cNvPr id="46" name="TextBox 45"/>
          <p:cNvSpPr txBox="1"/>
          <p:nvPr/>
        </p:nvSpPr>
        <p:spPr>
          <a:xfrm>
            <a:off x="1447800" y="3733800"/>
            <a:ext cx="1040670" cy="338554"/>
          </a:xfrm>
          <a:prstGeom prst="rect">
            <a:avLst/>
          </a:prstGeom>
          <a:noFill/>
        </p:spPr>
        <p:txBody>
          <a:bodyPr wrap="none" rtlCol="0">
            <a:spAutoFit/>
          </a:bodyPr>
          <a:lstStyle/>
          <a:p>
            <a:r>
              <a:rPr lang="tr-TR" sz="1600" dirty="0" smtClean="0">
                <a:effectLst>
                  <a:outerShdw blurRad="38100" dist="38100" dir="2700000" algn="tl">
                    <a:srgbClr val="000000">
                      <a:alpha val="43137"/>
                    </a:srgbClr>
                  </a:outerShdw>
                </a:effectLst>
              </a:rPr>
              <a:t>Quadrant</a:t>
            </a:r>
            <a:endParaRPr lang="en-US" sz="1600" dirty="0">
              <a:effectLst>
                <a:outerShdw blurRad="38100" dist="38100" dir="2700000" algn="tl">
                  <a:srgbClr val="000000">
                    <a:alpha val="43137"/>
                  </a:srgbClr>
                </a:outerShdw>
              </a:effectLst>
            </a:endParaRPr>
          </a:p>
        </p:txBody>
      </p:sp>
      <p:sp>
        <p:nvSpPr>
          <p:cNvPr id="47" name="TextBox 46"/>
          <p:cNvSpPr txBox="1"/>
          <p:nvPr/>
        </p:nvSpPr>
        <p:spPr>
          <a:xfrm>
            <a:off x="2362200" y="5638800"/>
            <a:ext cx="1375185" cy="338554"/>
          </a:xfrm>
          <a:prstGeom prst="rect">
            <a:avLst/>
          </a:prstGeom>
          <a:noFill/>
        </p:spPr>
        <p:txBody>
          <a:bodyPr wrap="none" rtlCol="0">
            <a:spAutoFit/>
          </a:bodyPr>
          <a:lstStyle/>
          <a:p>
            <a:r>
              <a:rPr lang="tr-TR" sz="1600" dirty="0" smtClean="0"/>
              <a:t>Visual </a:t>
            </a:r>
            <a:r>
              <a:rPr lang="tr-TR" sz="1600" dirty="0" smtClean="0">
                <a:effectLst>
                  <a:outerShdw blurRad="38100" dist="38100" dir="2700000" algn="tl">
                    <a:srgbClr val="000000">
                      <a:alpha val="43137"/>
                    </a:srgbClr>
                  </a:outerShdw>
                </a:effectLst>
              </a:rPr>
              <a:t>Studio</a:t>
            </a:r>
            <a:endParaRPr lang="en-US" sz="1600" dirty="0">
              <a:effectLst>
                <a:outerShdw blurRad="38100" dist="38100" dir="2700000" algn="tl">
                  <a:srgbClr val="000000">
                    <a:alpha val="43137"/>
                  </a:srgbClr>
                </a:outerShdw>
              </a:effectLst>
            </a:endParaRPr>
          </a:p>
        </p:txBody>
      </p:sp>
      <p:sp>
        <p:nvSpPr>
          <p:cNvPr id="48" name="Can 47"/>
          <p:cNvSpPr/>
          <p:nvPr/>
        </p:nvSpPr>
        <p:spPr>
          <a:xfrm>
            <a:off x="4267200" y="3657600"/>
            <a:ext cx="1066800" cy="990600"/>
          </a:xfrm>
          <a:prstGeom prst="can">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33400" y="1472625"/>
            <a:ext cx="1176925" cy="584775"/>
          </a:xfrm>
          <a:prstGeom prst="rect">
            <a:avLst/>
          </a:prstGeom>
          <a:noFill/>
        </p:spPr>
        <p:txBody>
          <a:bodyPr wrap="none" rtlCol="0">
            <a:spAutoFit/>
          </a:bodyPr>
          <a:lstStyle/>
          <a:p>
            <a:r>
              <a:rPr lang="tr-TR" sz="1600" dirty="0" smtClean="0">
                <a:effectLst>
                  <a:outerShdw blurRad="38100" dist="38100" dir="2700000" algn="tl">
                    <a:srgbClr val="000000">
                      <a:alpha val="43137"/>
                    </a:srgbClr>
                  </a:outerShdw>
                </a:effectLst>
              </a:rPr>
              <a:t>Enterprise </a:t>
            </a:r>
          </a:p>
          <a:p>
            <a:r>
              <a:rPr lang="tr-TR" sz="1600" dirty="0" smtClean="0">
                <a:effectLst>
                  <a:outerShdw blurRad="38100" dist="38100" dir="2700000" algn="tl">
                    <a:srgbClr val="000000">
                      <a:alpha val="43137"/>
                    </a:srgbClr>
                  </a:outerShdw>
                </a:effectLst>
              </a:rPr>
              <a:t>Mimar</a:t>
            </a:r>
            <a:endParaRPr lang="en-US" sz="1600" dirty="0">
              <a:effectLst>
                <a:outerShdw blurRad="38100" dist="38100" dir="2700000" algn="tl">
                  <a:srgbClr val="000000">
                    <a:alpha val="43137"/>
                  </a:srgbClr>
                </a:outerShdw>
              </a:effectLst>
            </a:endParaRPr>
          </a:p>
        </p:txBody>
      </p:sp>
      <p:sp>
        <p:nvSpPr>
          <p:cNvPr id="50" name="TextBox 49"/>
          <p:cNvSpPr txBox="1"/>
          <p:nvPr/>
        </p:nvSpPr>
        <p:spPr>
          <a:xfrm>
            <a:off x="475161" y="3047999"/>
            <a:ext cx="1050159" cy="338554"/>
          </a:xfrm>
          <a:prstGeom prst="rect">
            <a:avLst/>
          </a:prstGeom>
          <a:noFill/>
        </p:spPr>
        <p:txBody>
          <a:bodyPr wrap="none" rtlCol="0">
            <a:spAutoFit/>
          </a:bodyPr>
          <a:lstStyle/>
          <a:p>
            <a:r>
              <a:rPr lang="tr-TR" sz="1600" dirty="0" smtClean="0">
                <a:effectLst>
                  <a:outerShdw blurRad="38100" dist="38100" dir="2700000" algn="tl">
                    <a:srgbClr val="000000">
                      <a:alpha val="43137"/>
                    </a:srgbClr>
                  </a:outerShdw>
                </a:effectLst>
              </a:rPr>
              <a:t>İş Analisti</a:t>
            </a:r>
            <a:endParaRPr lang="en-US" sz="1600" dirty="0">
              <a:effectLst>
                <a:outerShdw blurRad="38100" dist="38100" dir="2700000" algn="tl">
                  <a:srgbClr val="000000">
                    <a:alpha val="43137"/>
                  </a:srgbClr>
                </a:outerShdw>
              </a:effectLst>
            </a:endParaRPr>
          </a:p>
        </p:txBody>
      </p:sp>
      <p:sp>
        <p:nvSpPr>
          <p:cNvPr id="51" name="TextBox 50"/>
          <p:cNvSpPr txBox="1"/>
          <p:nvPr/>
        </p:nvSpPr>
        <p:spPr>
          <a:xfrm>
            <a:off x="1295400" y="5105400"/>
            <a:ext cx="955005" cy="338554"/>
          </a:xfrm>
          <a:prstGeom prst="rect">
            <a:avLst/>
          </a:prstGeom>
          <a:noFill/>
        </p:spPr>
        <p:txBody>
          <a:bodyPr wrap="none" rtlCol="0">
            <a:spAutoFit/>
          </a:bodyPr>
          <a:lstStyle/>
          <a:p>
            <a:r>
              <a:rPr lang="tr-TR" sz="1600" dirty="0" smtClean="0">
                <a:solidFill>
                  <a:schemeClr val="bg1"/>
                </a:solidFill>
                <a:effectLst>
                  <a:outerShdw blurRad="38100" dist="38100" dir="2700000" algn="tl">
                    <a:srgbClr val="000000">
                      <a:alpha val="43137"/>
                    </a:srgbClr>
                  </a:outerShdw>
                </a:effectLst>
              </a:rPr>
              <a:t>Geliştirici</a:t>
            </a:r>
            <a:endParaRPr lang="en-US" sz="1600" dirty="0">
              <a:solidFill>
                <a:schemeClr val="bg1"/>
              </a:solidFill>
              <a:effectLst>
                <a:outerShdw blurRad="38100" dist="38100" dir="2700000" algn="tl">
                  <a:srgbClr val="000000">
                    <a:alpha val="43137"/>
                  </a:srgbClr>
                </a:outerShdw>
              </a:effectLst>
            </a:endParaRPr>
          </a:p>
        </p:txBody>
      </p:sp>
      <p:sp>
        <p:nvSpPr>
          <p:cNvPr id="52" name="TextBox 51"/>
          <p:cNvSpPr txBox="1"/>
          <p:nvPr/>
        </p:nvSpPr>
        <p:spPr>
          <a:xfrm>
            <a:off x="5678896" y="1066800"/>
            <a:ext cx="798104" cy="338554"/>
          </a:xfrm>
          <a:prstGeom prst="rect">
            <a:avLst/>
          </a:prstGeom>
          <a:noFill/>
        </p:spPr>
        <p:txBody>
          <a:bodyPr wrap="none" rtlCol="0">
            <a:spAutoFit/>
          </a:bodyPr>
          <a:lstStyle/>
          <a:p>
            <a:r>
              <a:rPr lang="tr-TR" sz="1600" dirty="0" smtClean="0"/>
              <a:t>IT Pro.</a:t>
            </a:r>
            <a:endParaRPr lang="en-US" sz="1600" dirty="0"/>
          </a:p>
        </p:txBody>
      </p:sp>
      <p:sp>
        <p:nvSpPr>
          <p:cNvPr id="53" name="Parallelogram 52"/>
          <p:cNvSpPr/>
          <p:nvPr/>
        </p:nvSpPr>
        <p:spPr>
          <a:xfrm rot="4683865">
            <a:off x="5583197" y="1497890"/>
            <a:ext cx="938847" cy="647474"/>
          </a:xfrm>
          <a:prstGeom prst="parallelogram">
            <a:avLst>
              <a:gd name="adj" fmla="val 57216"/>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867400" y="2209800"/>
            <a:ext cx="436338" cy="338554"/>
          </a:xfrm>
          <a:prstGeom prst="rect">
            <a:avLst/>
          </a:prstGeom>
          <a:noFill/>
        </p:spPr>
        <p:txBody>
          <a:bodyPr wrap="none" rtlCol="0">
            <a:spAutoFit/>
          </a:bodyPr>
          <a:lstStyle/>
          <a:p>
            <a:r>
              <a:rPr lang="tr-TR" sz="1600" dirty="0" smtClean="0">
                <a:effectLst>
                  <a:outerShdw blurRad="38100" dist="38100" dir="2700000" algn="tl">
                    <a:srgbClr val="000000">
                      <a:alpha val="43137"/>
                    </a:srgbClr>
                  </a:outerShdw>
                </a:effectLst>
              </a:rPr>
              <a:t>IIS</a:t>
            </a:r>
            <a:endParaRPr lang="en-US" sz="1600" dirty="0">
              <a:effectLst>
                <a:outerShdw blurRad="38100" dist="38100" dir="2700000" algn="tl">
                  <a:srgbClr val="000000">
                    <a:alpha val="43137"/>
                  </a:srgbClr>
                </a:outerShdw>
              </a:effectLst>
            </a:endParaRPr>
          </a:p>
        </p:txBody>
      </p:sp>
      <p:pic>
        <p:nvPicPr>
          <p:cNvPr id="55" name="Picture 4" descr="C:\Users\igorse\AppData\Local\Microsoft\Windows\Temporary Internet Files\Content.IE5\4OMFZDWX\MCj04316160000[1].png"/>
          <p:cNvPicPr>
            <a:picLocks noChangeAspect="1" noChangeArrowheads="1"/>
          </p:cNvPicPr>
          <p:nvPr/>
        </p:nvPicPr>
        <p:blipFill>
          <a:blip r:embed="rId3" cstate="print"/>
          <a:srcRect/>
          <a:stretch>
            <a:fillRect/>
          </a:stretch>
        </p:blipFill>
        <p:spPr bwMode="auto">
          <a:xfrm>
            <a:off x="7315200" y="2895600"/>
            <a:ext cx="1143000" cy="1143000"/>
          </a:xfrm>
          <a:prstGeom prst="rect">
            <a:avLst/>
          </a:prstGeom>
          <a:noFill/>
        </p:spPr>
      </p:pic>
      <p:sp>
        <p:nvSpPr>
          <p:cNvPr id="56" name="TextBox 55"/>
          <p:cNvSpPr txBox="1"/>
          <p:nvPr/>
        </p:nvSpPr>
        <p:spPr>
          <a:xfrm>
            <a:off x="4038600" y="4572000"/>
            <a:ext cx="1790875" cy="584775"/>
          </a:xfrm>
          <a:prstGeom prst="rect">
            <a:avLst/>
          </a:prstGeom>
          <a:noFill/>
        </p:spPr>
        <p:txBody>
          <a:bodyPr wrap="none" rtlCol="0">
            <a:spAutoFit/>
          </a:bodyPr>
          <a:lstStyle/>
          <a:p>
            <a:pPr algn="ctr"/>
            <a:r>
              <a:rPr lang="tr-TR" sz="1600" dirty="0" smtClean="0"/>
              <a:t>Oslo</a:t>
            </a:r>
          </a:p>
          <a:p>
            <a:pPr algn="ctr"/>
            <a:r>
              <a:rPr lang="tr-TR" sz="1600" dirty="0" smtClean="0">
                <a:effectLst>
                  <a:outerShdw blurRad="38100" dist="38100" dir="2700000" algn="tl">
                    <a:srgbClr val="000000">
                      <a:alpha val="43137"/>
                    </a:srgbClr>
                  </a:outerShdw>
                </a:effectLst>
              </a:rPr>
              <a:t>Depo(Repository</a:t>
            </a:r>
            <a:r>
              <a:rPr lang="tr-TR" sz="1600" dirty="0" smtClean="0"/>
              <a:t>)</a:t>
            </a:r>
          </a:p>
        </p:txBody>
      </p:sp>
      <p:sp>
        <p:nvSpPr>
          <p:cNvPr id="57" name="TextBox 56"/>
          <p:cNvSpPr txBox="1"/>
          <p:nvPr/>
        </p:nvSpPr>
        <p:spPr>
          <a:xfrm>
            <a:off x="6934200" y="4038600"/>
            <a:ext cx="1846980" cy="584775"/>
          </a:xfrm>
          <a:prstGeom prst="rect">
            <a:avLst/>
          </a:prstGeom>
          <a:noFill/>
        </p:spPr>
        <p:txBody>
          <a:bodyPr wrap="none" rtlCol="0">
            <a:spAutoFit/>
          </a:bodyPr>
          <a:lstStyle/>
          <a:p>
            <a:pPr algn="ctr"/>
            <a:r>
              <a:rPr lang="tr-TR" sz="1600" dirty="0" smtClean="0"/>
              <a:t>Dublin</a:t>
            </a:r>
          </a:p>
          <a:p>
            <a:pPr algn="ctr"/>
            <a:r>
              <a:rPr lang="tr-TR" sz="1600" dirty="0" smtClean="0">
                <a:effectLst>
                  <a:outerShdw blurRad="38100" dist="38100" dir="2700000" algn="tl">
                    <a:srgbClr val="000000">
                      <a:alpha val="43137"/>
                    </a:srgbClr>
                  </a:outerShdw>
                </a:effectLst>
              </a:rPr>
              <a:t>Application</a:t>
            </a:r>
            <a:r>
              <a:rPr lang="tr-TR" sz="1600" dirty="0" smtClean="0"/>
              <a:t> Server</a:t>
            </a:r>
          </a:p>
        </p:txBody>
      </p:sp>
      <p:grpSp>
        <p:nvGrpSpPr>
          <p:cNvPr id="12" name="Group 100"/>
          <p:cNvGrpSpPr/>
          <p:nvPr/>
        </p:nvGrpSpPr>
        <p:grpSpPr>
          <a:xfrm>
            <a:off x="2369066" y="1748135"/>
            <a:ext cx="2431534" cy="1909465"/>
            <a:chOff x="2369066" y="1748135"/>
            <a:chExt cx="2431534" cy="1909465"/>
          </a:xfrm>
        </p:grpSpPr>
        <p:cxnSp>
          <p:nvCxnSpPr>
            <p:cNvPr id="59" name="Shape 58"/>
            <p:cNvCxnSpPr>
              <a:stCxn id="42" idx="1"/>
              <a:endCxn id="48" idx="1"/>
            </p:cNvCxnSpPr>
            <p:nvPr/>
          </p:nvCxnSpPr>
          <p:spPr>
            <a:xfrm>
              <a:off x="2369066" y="2012100"/>
              <a:ext cx="2431534" cy="1645500"/>
            </a:xfrm>
            <a:prstGeom prst="curvedConnector2">
              <a:avLst/>
            </a:prstGeom>
            <a:ln w="38100">
              <a:solidFill>
                <a:srgbClr val="9C42E6"/>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124200" y="1748135"/>
              <a:ext cx="356188" cy="461665"/>
            </a:xfrm>
            <a:prstGeom prst="rect">
              <a:avLst/>
            </a:prstGeom>
            <a:noFill/>
          </p:spPr>
          <p:txBody>
            <a:bodyPr wrap="none" rtlCol="0">
              <a:spAutoFit/>
            </a:bodyPr>
            <a:lstStyle/>
            <a:p>
              <a:r>
                <a:rPr lang="tr-TR" sz="2400" dirty="0" smtClean="0"/>
                <a:t>1</a:t>
              </a:r>
              <a:endParaRPr lang="en-US" sz="2400" dirty="0"/>
            </a:p>
          </p:txBody>
        </p:sp>
      </p:grpSp>
      <p:grpSp>
        <p:nvGrpSpPr>
          <p:cNvPr id="13" name="Group 101"/>
          <p:cNvGrpSpPr/>
          <p:nvPr/>
        </p:nvGrpSpPr>
        <p:grpSpPr>
          <a:xfrm>
            <a:off x="1879046" y="2438400"/>
            <a:ext cx="2921554" cy="1466849"/>
            <a:chOff x="1879046" y="2438400"/>
            <a:chExt cx="2921554" cy="1466849"/>
          </a:xfrm>
        </p:grpSpPr>
        <p:cxnSp>
          <p:nvCxnSpPr>
            <p:cNvPr id="65" name="Shape 64"/>
            <p:cNvCxnSpPr>
              <a:stCxn id="43" idx="5"/>
              <a:endCxn id="48" idx="0"/>
            </p:cNvCxnSpPr>
            <p:nvPr/>
          </p:nvCxnSpPr>
          <p:spPr>
            <a:xfrm rot="16200000" flipH="1">
              <a:off x="2920986" y="2025636"/>
              <a:ext cx="837673" cy="2921554"/>
            </a:xfrm>
            <a:prstGeom prst="curvedConnector3">
              <a:avLst>
                <a:gd name="adj1" fmla="val -32744"/>
              </a:avLst>
            </a:prstGeom>
            <a:ln w="38100">
              <a:solidFill>
                <a:srgbClr val="9C42E6"/>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590800" y="2438400"/>
              <a:ext cx="356188" cy="461665"/>
            </a:xfrm>
            <a:prstGeom prst="rect">
              <a:avLst/>
            </a:prstGeom>
            <a:noFill/>
            <a:ln>
              <a:noFill/>
            </a:ln>
          </p:spPr>
          <p:txBody>
            <a:bodyPr wrap="none" rtlCol="0">
              <a:spAutoFit/>
            </a:bodyPr>
            <a:lstStyle/>
            <a:p>
              <a:r>
                <a:rPr lang="tr-TR" sz="2400" dirty="0" smtClean="0"/>
                <a:t>2</a:t>
              </a:r>
              <a:endParaRPr lang="en-US" sz="2400" dirty="0"/>
            </a:p>
          </p:txBody>
        </p:sp>
      </p:grpSp>
      <p:grpSp>
        <p:nvGrpSpPr>
          <p:cNvPr id="14" name="Group 102"/>
          <p:cNvGrpSpPr/>
          <p:nvPr/>
        </p:nvGrpSpPr>
        <p:grpSpPr>
          <a:xfrm>
            <a:off x="2717247" y="3886200"/>
            <a:ext cx="1549954" cy="1086377"/>
            <a:chOff x="2717247" y="3886200"/>
            <a:chExt cx="1549954" cy="1086377"/>
          </a:xfrm>
        </p:grpSpPr>
        <p:cxnSp>
          <p:nvCxnSpPr>
            <p:cNvPr id="74" name="Shape 64"/>
            <p:cNvCxnSpPr>
              <a:stCxn id="44" idx="5"/>
              <a:endCxn id="48" idx="2"/>
            </p:cNvCxnSpPr>
            <p:nvPr/>
          </p:nvCxnSpPr>
          <p:spPr>
            <a:xfrm rot="5400000" flipH="1" flipV="1">
              <a:off x="3082385" y="3787762"/>
              <a:ext cx="819677" cy="1549954"/>
            </a:xfrm>
            <a:prstGeom prst="curvedConnector2">
              <a:avLst/>
            </a:prstGeom>
            <a:ln w="38100">
              <a:solidFill>
                <a:srgbClr val="9C42E6"/>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048000" y="3886200"/>
              <a:ext cx="356188" cy="461665"/>
            </a:xfrm>
            <a:prstGeom prst="rect">
              <a:avLst/>
            </a:prstGeom>
            <a:noFill/>
          </p:spPr>
          <p:txBody>
            <a:bodyPr wrap="none" rtlCol="0">
              <a:spAutoFit/>
            </a:bodyPr>
            <a:lstStyle/>
            <a:p>
              <a:r>
                <a:rPr lang="tr-TR" sz="2400" dirty="0" smtClean="0"/>
                <a:t>3</a:t>
              </a:r>
              <a:endParaRPr lang="en-US" sz="2400" dirty="0"/>
            </a:p>
          </p:txBody>
        </p:sp>
      </p:grpSp>
      <p:grpSp>
        <p:nvGrpSpPr>
          <p:cNvPr id="15" name="Group 103"/>
          <p:cNvGrpSpPr/>
          <p:nvPr/>
        </p:nvGrpSpPr>
        <p:grpSpPr>
          <a:xfrm>
            <a:off x="3131066" y="4623375"/>
            <a:ext cx="4726624" cy="1172290"/>
            <a:chOff x="3131066" y="4623375"/>
            <a:chExt cx="4726624" cy="1172290"/>
          </a:xfrm>
        </p:grpSpPr>
        <p:cxnSp>
          <p:nvCxnSpPr>
            <p:cNvPr id="77" name="Shape 64"/>
            <p:cNvCxnSpPr>
              <a:stCxn id="44" idx="1"/>
              <a:endCxn id="57" idx="2"/>
            </p:cNvCxnSpPr>
            <p:nvPr/>
          </p:nvCxnSpPr>
          <p:spPr>
            <a:xfrm flipV="1">
              <a:off x="3131066" y="4623375"/>
              <a:ext cx="4726624" cy="741524"/>
            </a:xfrm>
            <a:prstGeom prst="curvedConnector2">
              <a:avLst/>
            </a:prstGeom>
            <a:ln w="38100">
              <a:solidFill>
                <a:srgbClr val="9C42E6"/>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572000" y="5334000"/>
              <a:ext cx="356188" cy="461665"/>
            </a:xfrm>
            <a:prstGeom prst="rect">
              <a:avLst/>
            </a:prstGeom>
            <a:noFill/>
          </p:spPr>
          <p:txBody>
            <a:bodyPr wrap="none" rtlCol="0">
              <a:spAutoFit/>
            </a:bodyPr>
            <a:lstStyle/>
            <a:p>
              <a:r>
                <a:rPr lang="tr-TR" sz="2400" dirty="0" smtClean="0"/>
                <a:t>4</a:t>
              </a:r>
              <a:endParaRPr lang="en-US" sz="2400" dirty="0"/>
            </a:p>
          </p:txBody>
        </p:sp>
      </p:grpSp>
      <p:grpSp>
        <p:nvGrpSpPr>
          <p:cNvPr id="16" name="Group 104"/>
          <p:cNvGrpSpPr/>
          <p:nvPr/>
        </p:nvGrpSpPr>
        <p:grpSpPr>
          <a:xfrm>
            <a:off x="6369359" y="1524000"/>
            <a:ext cx="1517341" cy="1371600"/>
            <a:chOff x="6369359" y="1524000"/>
            <a:chExt cx="1517341" cy="1371600"/>
          </a:xfrm>
        </p:grpSpPr>
        <p:cxnSp>
          <p:nvCxnSpPr>
            <p:cNvPr id="60" name="Shape 59"/>
            <p:cNvCxnSpPr>
              <a:stCxn id="53" idx="0"/>
              <a:endCxn id="55" idx="0"/>
            </p:cNvCxnSpPr>
            <p:nvPr/>
          </p:nvCxnSpPr>
          <p:spPr>
            <a:xfrm>
              <a:off x="6369359" y="1754675"/>
              <a:ext cx="1517341" cy="1140925"/>
            </a:xfrm>
            <a:prstGeom prst="curvedConnector2">
              <a:avLst/>
            </a:prstGeom>
            <a:ln w="38100">
              <a:solidFill>
                <a:srgbClr val="9C42E6"/>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086600" y="1524000"/>
              <a:ext cx="356188" cy="461665"/>
            </a:xfrm>
            <a:prstGeom prst="rect">
              <a:avLst/>
            </a:prstGeom>
            <a:noFill/>
          </p:spPr>
          <p:txBody>
            <a:bodyPr wrap="none" rtlCol="0">
              <a:spAutoFit/>
            </a:bodyPr>
            <a:lstStyle/>
            <a:p>
              <a:r>
                <a:rPr lang="tr-TR" sz="2400" dirty="0" smtClean="0"/>
                <a:t>5</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0-#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681913" cy="1981200"/>
          </a:xfrm>
        </p:spPr>
        <p:txBody>
          <a:bodyPr/>
          <a:lstStyle/>
          <a:p>
            <a:r>
              <a:rPr lang="tr-TR" sz="6600" b="1" dirty="0" smtClean="0">
                <a:latin typeface="Calibri" pitchFamily="34" charset="0"/>
              </a:rPr>
              <a:t>WF &amp; WCF 4.0,</a:t>
            </a:r>
            <a:br>
              <a:rPr lang="tr-TR" sz="6600" b="1" dirty="0" smtClean="0">
                <a:latin typeface="Calibri" pitchFamily="34" charset="0"/>
              </a:rPr>
            </a:br>
            <a:r>
              <a:rPr lang="tr-TR" sz="6600" dirty="0" smtClean="0"/>
              <a:t>Dublin, Oslo</a:t>
            </a:r>
            <a:endParaRPr lang="en-US" sz="6600" b="1" dirty="0">
              <a:latin typeface="Calibri" pitchFamily="34" charset="0"/>
            </a:endParaRPr>
          </a:p>
        </p:txBody>
      </p:sp>
      <p:sp>
        <p:nvSpPr>
          <p:cNvPr id="3" name="Subtitle 2"/>
          <p:cNvSpPr>
            <a:spLocks noGrp="1"/>
          </p:cNvSpPr>
          <p:nvPr>
            <p:ph type="subTitle" idx="1"/>
          </p:nvPr>
        </p:nvSpPr>
        <p:spPr>
          <a:xfrm>
            <a:off x="609600" y="4114800"/>
            <a:ext cx="8032751" cy="2514600"/>
          </a:xfrm>
        </p:spPr>
        <p:txBody>
          <a:bodyPr/>
          <a:lstStyle/>
          <a:p>
            <a:r>
              <a:rPr lang="tr-TR" b="1" dirty="0" smtClean="0">
                <a:effectLst>
                  <a:outerShdw blurRad="38100" dist="38100" dir="2700000" algn="tl">
                    <a:srgbClr val="000000">
                      <a:alpha val="43137"/>
                    </a:srgbClr>
                  </a:outerShdw>
                </a:effectLst>
                <a:latin typeface="Calibri" pitchFamily="34" charset="0"/>
              </a:rPr>
              <a:t>Burak Selim Şenyurt</a:t>
            </a:r>
          </a:p>
          <a:p>
            <a:r>
              <a:rPr lang="tr-TR" b="1" dirty="0" smtClean="0">
                <a:effectLst>
                  <a:outerShdw blurRad="38100" dist="38100" dir="2700000" algn="tl">
                    <a:srgbClr val="000000">
                      <a:alpha val="43137"/>
                    </a:srgbClr>
                  </a:outerShdw>
                </a:effectLst>
                <a:latin typeface="Calibri" pitchFamily="34" charset="0"/>
              </a:rPr>
              <a:t>Microsoft MVP (Connected System Developer)</a:t>
            </a:r>
          </a:p>
          <a:p>
            <a:endParaRPr lang="tr-TR" dirty="0" smtClean="0">
              <a:latin typeface="Calibri" pitchFamily="34" charset="0"/>
            </a:endParaRPr>
          </a:p>
          <a:p>
            <a:r>
              <a:rPr lang="tr-TR" sz="2400" dirty="0" smtClean="0">
                <a:latin typeface="Calibri" pitchFamily="34" charset="0"/>
              </a:rPr>
              <a:t>www.bsenyurt.com</a:t>
            </a:r>
          </a:p>
          <a:p>
            <a:r>
              <a:rPr lang="tr-TR" sz="2400" dirty="0" smtClean="0">
                <a:latin typeface="Calibri" pitchFamily="34" charset="0"/>
              </a:rPr>
              <a:t>selim@bsenyurt.com</a:t>
            </a:r>
            <a:endParaRPr lang="en-US"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Örnek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Vaka Özeti</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381000" y="1412875"/>
            <a:ext cx="8382000" cy="1482725"/>
          </a:xfrm>
        </p:spPr>
        <p:txBody>
          <a:bodyPr>
            <a:normAutofit/>
          </a:bodyPr>
          <a:lstStyle/>
          <a:p>
            <a:pPr marL="0">
              <a:spcBef>
                <a:spcPts val="600"/>
              </a:spcBef>
              <a:spcAft>
                <a:spcPts val="600"/>
              </a:spcAft>
            </a:pPr>
            <a:r>
              <a:rPr lang="tr-TR" sz="2400" dirty="0" smtClean="0">
                <a:solidFill>
                  <a:schemeClr val="accent2"/>
                </a:solidFill>
                <a:effectLst>
                  <a:outerShdw blurRad="38100" dist="38100" dir="2700000" algn="tl">
                    <a:srgbClr val="000000">
                      <a:alpha val="43137"/>
                    </a:srgbClr>
                  </a:outerShdw>
                </a:effectLst>
              </a:rPr>
              <a:t>Değişiklikler </a:t>
            </a:r>
            <a:r>
              <a:rPr lang="tr-TR" sz="2400" i="1" dirty="0" smtClean="0">
                <a:solidFill>
                  <a:srgbClr val="FFC000"/>
                </a:solidFill>
                <a:effectLst>
                  <a:outerShdw blurRad="38100" dist="38100" dir="2700000" algn="tl">
                    <a:srgbClr val="000000">
                      <a:alpha val="43137"/>
                    </a:srgbClr>
                  </a:outerShdw>
                </a:effectLst>
              </a:rPr>
              <a:t>kolayca</a:t>
            </a:r>
            <a:r>
              <a:rPr lang="tr-TR" sz="2400" dirty="0" smtClean="0">
                <a:effectLst>
                  <a:outerShdw blurRad="38100" dist="38100" dir="2700000" algn="tl">
                    <a:srgbClr val="000000">
                      <a:alpha val="43137"/>
                    </a:srgbClr>
                  </a:outerShdw>
                </a:effectLst>
              </a:rPr>
              <a:t> </a:t>
            </a:r>
            <a:r>
              <a:rPr lang="tr-TR" sz="2400" dirty="0" smtClean="0">
                <a:solidFill>
                  <a:schemeClr val="accent2"/>
                </a:solidFill>
                <a:effectLst>
                  <a:outerShdw blurRad="38100" dist="38100" dir="2700000" algn="tl">
                    <a:srgbClr val="000000">
                      <a:alpha val="43137"/>
                    </a:srgbClr>
                  </a:outerShdw>
                </a:effectLst>
              </a:rPr>
              <a:t>ve</a:t>
            </a:r>
            <a:r>
              <a:rPr lang="tr-TR" sz="2400" dirty="0" smtClean="0">
                <a:effectLst>
                  <a:outerShdw blurRad="38100" dist="38100" dir="2700000" algn="tl">
                    <a:srgbClr val="000000">
                      <a:alpha val="43137"/>
                    </a:srgbClr>
                  </a:outerShdw>
                </a:effectLst>
              </a:rPr>
              <a:t> </a:t>
            </a:r>
            <a:r>
              <a:rPr lang="tr-TR" sz="2400" i="1" dirty="0" smtClean="0">
                <a:solidFill>
                  <a:srgbClr val="FFC000"/>
                </a:solidFill>
                <a:effectLst>
                  <a:outerShdw blurRad="38100" dist="38100" dir="2700000" algn="tl">
                    <a:srgbClr val="000000">
                      <a:alpha val="43137"/>
                    </a:srgbClr>
                  </a:outerShdw>
                </a:effectLst>
              </a:rPr>
              <a:t>hızla</a:t>
            </a:r>
            <a:r>
              <a:rPr lang="tr-TR" sz="2400" dirty="0" smtClean="0">
                <a:effectLst>
                  <a:outerShdw blurRad="38100" dist="38100" dir="2700000" algn="tl">
                    <a:srgbClr val="000000">
                      <a:alpha val="43137"/>
                    </a:srgbClr>
                  </a:outerShdw>
                </a:effectLst>
              </a:rPr>
              <a:t> </a:t>
            </a:r>
            <a:r>
              <a:rPr lang="tr-TR" sz="2400" dirty="0" smtClean="0">
                <a:solidFill>
                  <a:schemeClr val="accent2"/>
                </a:solidFill>
                <a:effectLst>
                  <a:outerShdw blurRad="38100" dist="38100" dir="2700000" algn="tl">
                    <a:srgbClr val="000000">
                      <a:alpha val="43137"/>
                    </a:srgbClr>
                  </a:outerShdw>
                </a:effectLst>
              </a:rPr>
              <a:t>yapılabilir.</a:t>
            </a:r>
          </a:p>
          <a:p>
            <a:pPr marL="0">
              <a:spcBef>
                <a:spcPts val="600"/>
              </a:spcBef>
              <a:spcAft>
                <a:spcPts val="600"/>
              </a:spcAft>
            </a:pPr>
            <a:r>
              <a:rPr lang="tr-TR" sz="2400" i="1" dirty="0" smtClean="0">
                <a:solidFill>
                  <a:srgbClr val="FFC000"/>
                </a:solidFill>
                <a:effectLst>
                  <a:outerShdw blurRad="38100" dist="38100" dir="2700000" algn="tl">
                    <a:srgbClr val="000000">
                      <a:alpha val="43137"/>
                    </a:srgbClr>
                  </a:outerShdw>
                </a:effectLst>
              </a:rPr>
              <a:t>Farklı</a:t>
            </a:r>
            <a:r>
              <a:rPr lang="tr-TR" sz="2400" dirty="0" smtClean="0">
                <a:effectLst>
                  <a:outerShdw blurRad="38100" dist="38100" dir="2700000" algn="tl">
                    <a:srgbClr val="000000">
                      <a:alpha val="43137"/>
                    </a:srgbClr>
                  </a:outerShdw>
                </a:effectLst>
              </a:rPr>
              <a:t> </a:t>
            </a:r>
            <a:r>
              <a:rPr lang="tr-TR" sz="2400" dirty="0" smtClean="0">
                <a:solidFill>
                  <a:schemeClr val="accent2"/>
                </a:solidFill>
                <a:effectLst>
                  <a:outerShdw blurRad="38100" dist="38100" dir="2700000" algn="tl">
                    <a:srgbClr val="000000">
                      <a:alpha val="43137"/>
                    </a:srgbClr>
                  </a:outerShdw>
                </a:effectLst>
              </a:rPr>
              <a:t>profiller bir arada daha etkin çalışabilir.</a:t>
            </a:r>
          </a:p>
          <a:p>
            <a:pPr marL="0">
              <a:spcBef>
                <a:spcPts val="600"/>
              </a:spcBef>
              <a:spcAft>
                <a:spcPts val="600"/>
              </a:spcAft>
            </a:pPr>
            <a:r>
              <a:rPr lang="tr-TR" sz="2400" dirty="0" smtClean="0">
                <a:solidFill>
                  <a:schemeClr val="accent2"/>
                </a:solidFill>
                <a:effectLst>
                  <a:outerShdw blurRad="38100" dist="38100" dir="2700000" algn="tl">
                    <a:srgbClr val="000000">
                      <a:alpha val="43137"/>
                    </a:srgbClr>
                  </a:outerShdw>
                </a:effectLst>
              </a:rPr>
              <a:t>Değişikliklerin </a:t>
            </a:r>
            <a:r>
              <a:rPr lang="tr-TR" sz="2400" i="1" dirty="0" smtClean="0">
                <a:solidFill>
                  <a:srgbClr val="FFC000"/>
                </a:solidFill>
                <a:effectLst>
                  <a:outerShdw blurRad="38100" dist="38100" dir="2700000" algn="tl">
                    <a:srgbClr val="000000">
                      <a:alpha val="43137"/>
                    </a:srgbClr>
                  </a:outerShdw>
                </a:effectLst>
              </a:rPr>
              <a:t>maliyeti</a:t>
            </a:r>
            <a:r>
              <a:rPr lang="tr-TR" sz="2400" dirty="0" smtClean="0">
                <a:effectLst>
                  <a:outerShdw blurRad="38100" dist="38100" dir="2700000" algn="tl">
                    <a:srgbClr val="000000">
                      <a:alpha val="43137"/>
                    </a:srgbClr>
                  </a:outerShdw>
                </a:effectLst>
              </a:rPr>
              <a:t> </a:t>
            </a:r>
            <a:r>
              <a:rPr lang="tr-TR" sz="2400" dirty="0" smtClean="0">
                <a:solidFill>
                  <a:schemeClr val="accent2"/>
                </a:solidFill>
                <a:effectLst>
                  <a:outerShdw blurRad="38100" dist="38100" dir="2700000" algn="tl">
                    <a:srgbClr val="000000">
                      <a:alpha val="43137"/>
                    </a:srgbClr>
                  </a:outerShdw>
                </a:effectLst>
              </a:rPr>
              <a:t>çok daha </a:t>
            </a:r>
            <a:r>
              <a:rPr lang="tr-TR" sz="2400" i="1" dirty="0" smtClean="0">
                <a:solidFill>
                  <a:srgbClr val="FFC000"/>
                </a:solidFill>
                <a:effectLst>
                  <a:outerShdw blurRad="38100" dist="38100" dir="2700000" algn="tl">
                    <a:srgbClr val="000000">
                      <a:alpha val="43137"/>
                    </a:srgbClr>
                  </a:outerShdw>
                </a:effectLst>
              </a:rPr>
              <a:t>azdır</a:t>
            </a:r>
            <a:endParaRPr lang="en-US" sz="2400"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Dublin?</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5" name="Rounded Rectangle 4"/>
          <p:cNvSpPr/>
          <p:nvPr/>
        </p:nvSpPr>
        <p:spPr>
          <a:xfrm>
            <a:off x="2286000" y="1219200"/>
            <a:ext cx="5867400" cy="3657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76600" y="2388813"/>
            <a:ext cx="2743200" cy="8382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Uzun Süreli Servisler</a:t>
            </a:r>
          </a:p>
          <a:p>
            <a:pPr algn="ctr"/>
            <a:r>
              <a:rPr lang="tr-TR" dirty="0" smtClean="0">
                <a:effectLst>
                  <a:outerShdw blurRad="38100" dist="38100" dir="2700000" algn="tl">
                    <a:srgbClr val="000000">
                      <a:alpha val="43137"/>
                    </a:srgbClr>
                  </a:outerShdw>
                </a:effectLst>
              </a:rPr>
              <a:t>(WF Servisleri)</a:t>
            </a:r>
            <a:endParaRPr lang="en-US" dirty="0">
              <a:effectLst>
                <a:outerShdw blurRad="38100" dist="38100" dir="2700000" algn="tl">
                  <a:srgbClr val="000000">
                    <a:alpha val="43137"/>
                  </a:srgbClr>
                </a:outerShdw>
              </a:effectLst>
            </a:endParaRPr>
          </a:p>
        </p:txBody>
      </p:sp>
      <p:sp>
        <p:nvSpPr>
          <p:cNvPr id="7" name="Rounded Rectangle 6"/>
          <p:cNvSpPr/>
          <p:nvPr/>
        </p:nvSpPr>
        <p:spPr>
          <a:xfrm>
            <a:off x="6172200" y="2388813"/>
            <a:ext cx="1447800" cy="8382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Diğer Servisler</a:t>
            </a:r>
            <a:endParaRPr lang="en-US" dirty="0">
              <a:effectLst>
                <a:outerShdw blurRad="38100" dist="38100" dir="2700000" algn="tl">
                  <a:srgbClr val="000000">
                    <a:alpha val="43137"/>
                  </a:srgbClr>
                </a:outerShdw>
              </a:effectLst>
            </a:endParaRPr>
          </a:p>
        </p:txBody>
      </p:sp>
      <p:sp>
        <p:nvSpPr>
          <p:cNvPr id="8" name="Rounded Rectangle 7"/>
          <p:cNvSpPr/>
          <p:nvPr/>
        </p:nvSpPr>
        <p:spPr>
          <a:xfrm>
            <a:off x="3276600" y="1371600"/>
            <a:ext cx="4419600" cy="609600"/>
          </a:xfrm>
          <a:prstGeom prst="round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Yönetim ve İzleme</a:t>
            </a:r>
            <a:endParaRPr lang="en-US" sz="2000" dirty="0"/>
          </a:p>
        </p:txBody>
      </p:sp>
      <p:sp>
        <p:nvSpPr>
          <p:cNvPr id="9" name="Can 8"/>
          <p:cNvSpPr/>
          <p:nvPr/>
        </p:nvSpPr>
        <p:spPr>
          <a:xfrm>
            <a:off x="7239000" y="5029200"/>
            <a:ext cx="990600" cy="914400"/>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İzleme Deposu</a:t>
            </a:r>
            <a:endParaRPr lang="en-US" dirty="0">
              <a:solidFill>
                <a:schemeClr val="bg1"/>
              </a:solidFill>
            </a:endParaRPr>
          </a:p>
        </p:txBody>
      </p:sp>
      <p:sp>
        <p:nvSpPr>
          <p:cNvPr id="10" name="Can 9"/>
          <p:cNvSpPr/>
          <p:nvPr/>
        </p:nvSpPr>
        <p:spPr>
          <a:xfrm>
            <a:off x="2286000" y="5029200"/>
            <a:ext cx="990600" cy="91440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Sürerlik</a:t>
            </a:r>
          </a:p>
          <a:p>
            <a:pPr algn="ctr"/>
            <a:r>
              <a:rPr lang="tr-TR" dirty="0" smtClean="0">
                <a:effectLst>
                  <a:outerShdw blurRad="38100" dist="38100" dir="2700000" algn="tl">
                    <a:srgbClr val="000000">
                      <a:alpha val="43137"/>
                    </a:srgbClr>
                  </a:outerShdw>
                </a:effectLst>
              </a:rPr>
              <a:t>Deposu</a:t>
            </a:r>
            <a:endParaRPr lang="en-US" dirty="0">
              <a:effectLst>
                <a:outerShdw blurRad="38100" dist="38100" dir="2700000" algn="tl">
                  <a:srgbClr val="000000">
                    <a:alpha val="43137"/>
                  </a:srgbClr>
                </a:outerShdw>
              </a:effectLst>
            </a:endParaRPr>
          </a:p>
        </p:txBody>
      </p:sp>
      <p:sp>
        <p:nvSpPr>
          <p:cNvPr id="11" name="Rounded Rectangle 10"/>
          <p:cNvSpPr/>
          <p:nvPr/>
        </p:nvSpPr>
        <p:spPr>
          <a:xfrm>
            <a:off x="6980420" y="3810000"/>
            <a:ext cx="1066800" cy="838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bg1"/>
                </a:solidFill>
              </a:rPr>
              <a:t>İzleme</a:t>
            </a:r>
            <a:endParaRPr lang="en-US" sz="1100" dirty="0">
              <a:solidFill>
                <a:schemeClr val="bg1"/>
              </a:solidFill>
            </a:endParaRPr>
          </a:p>
        </p:txBody>
      </p:sp>
      <p:sp>
        <p:nvSpPr>
          <p:cNvPr id="13" name="Rounded Rectangle 12"/>
          <p:cNvSpPr/>
          <p:nvPr/>
        </p:nvSpPr>
        <p:spPr>
          <a:xfrm>
            <a:off x="5897380" y="3810000"/>
            <a:ext cx="1066800" cy="838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bg1"/>
                </a:solidFill>
              </a:rPr>
              <a:t>Mesaj Yönlendirme</a:t>
            </a:r>
            <a:endParaRPr lang="en-US" sz="1100" dirty="0">
              <a:solidFill>
                <a:schemeClr val="bg1"/>
              </a:solidFill>
            </a:endParaRPr>
          </a:p>
        </p:txBody>
      </p:sp>
      <p:sp>
        <p:nvSpPr>
          <p:cNvPr id="14" name="Rounded Rectangle 13"/>
          <p:cNvSpPr/>
          <p:nvPr/>
        </p:nvSpPr>
        <p:spPr>
          <a:xfrm>
            <a:off x="4815590" y="3810000"/>
            <a:ext cx="1066800" cy="838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bg1"/>
                </a:solidFill>
              </a:rPr>
              <a:t>Örnek Yeniden Başlatma</a:t>
            </a:r>
            <a:endParaRPr lang="en-US" sz="1100" dirty="0">
              <a:solidFill>
                <a:schemeClr val="bg1"/>
              </a:solidFill>
            </a:endParaRPr>
          </a:p>
        </p:txBody>
      </p:sp>
      <p:sp>
        <p:nvSpPr>
          <p:cNvPr id="15" name="Rounded Rectangle 14"/>
          <p:cNvSpPr/>
          <p:nvPr/>
        </p:nvSpPr>
        <p:spPr>
          <a:xfrm>
            <a:off x="3733800" y="3810000"/>
            <a:ext cx="1066800" cy="838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bg1"/>
                </a:solidFill>
              </a:rPr>
              <a:t>Otomatik Başlatma</a:t>
            </a:r>
            <a:endParaRPr lang="en-US" sz="1100" dirty="0">
              <a:solidFill>
                <a:schemeClr val="bg1"/>
              </a:solidFill>
            </a:endParaRPr>
          </a:p>
        </p:txBody>
      </p:sp>
      <p:sp>
        <p:nvSpPr>
          <p:cNvPr id="16" name="Rounded Rectangle 15"/>
          <p:cNvSpPr/>
          <p:nvPr/>
        </p:nvSpPr>
        <p:spPr>
          <a:xfrm>
            <a:off x="2514600" y="3810000"/>
            <a:ext cx="990600" cy="838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effectLst>
                  <a:outerShdw blurRad="38100" dist="38100" dir="2700000" algn="tl">
                    <a:srgbClr val="000000">
                      <a:alpha val="43137"/>
                    </a:srgbClr>
                  </a:outerShdw>
                </a:effectLst>
              </a:rPr>
              <a:t>Sürerlik</a:t>
            </a:r>
            <a:endParaRPr lang="en-US" sz="1400" dirty="0">
              <a:effectLst>
                <a:outerShdw blurRad="38100" dist="38100" dir="2700000" algn="tl">
                  <a:srgbClr val="000000">
                    <a:alpha val="43137"/>
                  </a:srgbClr>
                </a:outerShdw>
              </a:effectLst>
            </a:endParaRPr>
          </a:p>
        </p:txBody>
      </p:sp>
      <p:sp>
        <p:nvSpPr>
          <p:cNvPr id="17" name="Left Arrow 16"/>
          <p:cNvSpPr/>
          <p:nvPr/>
        </p:nvSpPr>
        <p:spPr>
          <a:xfrm rot="18799178">
            <a:off x="3278201" y="3303520"/>
            <a:ext cx="518165" cy="227989"/>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3721537">
            <a:off x="4645768" y="3306683"/>
            <a:ext cx="518165" cy="227989"/>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18438406">
            <a:off x="6541814" y="3311982"/>
            <a:ext cx="518165" cy="227989"/>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hape 20"/>
          <p:cNvCxnSpPr>
            <a:stCxn id="16" idx="1"/>
            <a:endCxn id="10" idx="2"/>
          </p:cNvCxnSpPr>
          <p:nvPr/>
        </p:nvCxnSpPr>
        <p:spPr>
          <a:xfrm rot="10800000" flipV="1">
            <a:off x="2286000" y="4229100"/>
            <a:ext cx="228600" cy="1257300"/>
          </a:xfrm>
          <a:prstGeom prst="curvedConnector3">
            <a:avLst>
              <a:gd name="adj1" fmla="val 200000"/>
            </a:avLst>
          </a:prstGeom>
          <a:ln w="38100">
            <a:solidFill>
              <a:schemeClr val="tx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11" idx="3"/>
            <a:endCxn id="9" idx="4"/>
          </p:cNvCxnSpPr>
          <p:nvPr/>
        </p:nvCxnSpPr>
        <p:spPr>
          <a:xfrm>
            <a:off x="8047220" y="4229100"/>
            <a:ext cx="182380" cy="1257300"/>
          </a:xfrm>
          <a:prstGeom prst="curvedConnector3">
            <a:avLst>
              <a:gd name="adj1" fmla="val 225343"/>
            </a:avLst>
          </a:prstGeom>
          <a:ln w="38100">
            <a:solidFill>
              <a:schemeClr val="tx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rot="4683865">
            <a:off x="325397" y="2576358"/>
            <a:ext cx="938847" cy="647474"/>
          </a:xfrm>
          <a:prstGeom prst="parallelogram">
            <a:avLst>
              <a:gd name="adj" fmla="val 57216"/>
            </a:avLst>
          </a:prstGeom>
          <a:solidFill>
            <a:srgbClr val="D1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p:cNvSpPr txBox="1"/>
          <p:nvPr/>
        </p:nvSpPr>
        <p:spPr>
          <a:xfrm>
            <a:off x="304800" y="3364468"/>
            <a:ext cx="1373133"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rPr>
              <a:t>IIS Yönetim</a:t>
            </a:r>
            <a:endParaRPr lang="en-US" dirty="0">
              <a:effectLst>
                <a:outerShdw blurRad="38100" dist="38100" dir="2700000" algn="tl">
                  <a:srgbClr val="000000">
                    <a:alpha val="43137"/>
                  </a:srgbClr>
                </a:outerShdw>
              </a:effectLst>
            </a:endParaRPr>
          </a:p>
        </p:txBody>
      </p:sp>
      <p:sp>
        <p:nvSpPr>
          <p:cNvPr id="33" name="Rounded Rectangle 32"/>
          <p:cNvSpPr/>
          <p:nvPr/>
        </p:nvSpPr>
        <p:spPr>
          <a:xfrm>
            <a:off x="228600" y="1676400"/>
            <a:ext cx="1295400" cy="457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rPr>
              <a:t>PowerShell</a:t>
            </a:r>
            <a:endParaRPr lang="en-US" sz="1600" dirty="0">
              <a:solidFill>
                <a:schemeClr val="bg1"/>
              </a:solidFill>
            </a:endParaRPr>
          </a:p>
        </p:txBody>
      </p:sp>
      <p:sp>
        <p:nvSpPr>
          <p:cNvPr id="34" name="Left Arrow 33"/>
          <p:cNvSpPr/>
          <p:nvPr/>
        </p:nvSpPr>
        <p:spPr>
          <a:xfrm rot="18799178">
            <a:off x="4649800" y="2057706"/>
            <a:ext cx="518165" cy="227989"/>
          </a:xfrm>
          <a:prstGeom prst="lef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rot="13721537">
            <a:off x="6093568" y="2060870"/>
            <a:ext cx="518165" cy="227989"/>
          </a:xfrm>
          <a:prstGeom prst="lef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urved Connector 39"/>
          <p:cNvCxnSpPr>
            <a:stCxn id="30" idx="1"/>
            <a:endCxn id="8" idx="1"/>
          </p:cNvCxnSpPr>
          <p:nvPr/>
        </p:nvCxnSpPr>
        <p:spPr>
          <a:xfrm flipV="1">
            <a:off x="1149866" y="1676400"/>
            <a:ext cx="2126734" cy="1337967"/>
          </a:xfrm>
          <a:prstGeom prst="curvedConnector3">
            <a:avLst>
              <a:gd name="adj1" fmla="val 63052"/>
            </a:avLst>
          </a:prstGeom>
          <a:ln w="38100">
            <a:solidFill>
              <a:schemeClr val="tx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3" idx="3"/>
            <a:endCxn id="8" idx="1"/>
          </p:cNvCxnSpPr>
          <p:nvPr/>
        </p:nvCxnSpPr>
        <p:spPr>
          <a:xfrm flipV="1">
            <a:off x="1524000" y="1676400"/>
            <a:ext cx="1752600" cy="228600"/>
          </a:xfrm>
          <a:prstGeom prst="curvedConnector3">
            <a:avLst>
              <a:gd name="adj1" fmla="val 50000"/>
            </a:avLst>
          </a:prstGeom>
          <a:ln w="38100">
            <a:solidFill>
              <a:schemeClr val="tx1">
                <a:lumMod val="8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Dublin Neler Vaat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Ediyor?</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4" name="Rounded Rectangle 3"/>
          <p:cNvSpPr/>
          <p:nvPr/>
        </p:nvSpPr>
        <p:spPr>
          <a:xfrm>
            <a:off x="1697736" y="2586422"/>
            <a:ext cx="6684264" cy="2667000"/>
          </a:xfrm>
          <a:prstGeom prst="roundRect">
            <a:avLst>
              <a:gd name="adj" fmla="val 2970"/>
            </a:avLst>
          </a:prstGeom>
          <a:solidFill>
            <a:schemeClr val="accent1">
              <a:lumMod val="60000"/>
              <a:lumOff val="40000"/>
            </a:schemeClr>
          </a:solidFill>
        </p:spPr>
        <p:style>
          <a:lnRef idx="1">
            <a:schemeClr val="accent5"/>
          </a:lnRef>
          <a:fillRef idx="3">
            <a:schemeClr val="accent5"/>
          </a:fillRef>
          <a:effectRef idx="2">
            <a:schemeClr val="accent5"/>
          </a:effectRef>
          <a:fontRef idx="minor">
            <a:schemeClr val="lt1"/>
          </a:fontRef>
        </p:style>
        <p:txBody>
          <a:bodyPr rtlCol="0" anchor="b"/>
          <a:lstStyle/>
          <a:p>
            <a:pPr algn="ctr"/>
            <a:r>
              <a:rPr lang="en-US" dirty="0" smtClean="0">
                <a:solidFill>
                  <a:schemeClr val="bg1"/>
                </a:solidFill>
              </a:rPr>
              <a:t>IIS/WAS</a:t>
            </a:r>
            <a:endParaRPr lang="en-US" dirty="0">
              <a:solidFill>
                <a:schemeClr val="bg1"/>
              </a:solidFill>
            </a:endParaRPr>
          </a:p>
        </p:txBody>
      </p:sp>
      <p:sp>
        <p:nvSpPr>
          <p:cNvPr id="5" name="Rounded Rectangle 4"/>
          <p:cNvSpPr/>
          <p:nvPr/>
        </p:nvSpPr>
        <p:spPr>
          <a:xfrm>
            <a:off x="5867400" y="1519622"/>
            <a:ext cx="2514600" cy="990600"/>
          </a:xfrm>
          <a:prstGeom prst="roundRect">
            <a:avLst>
              <a:gd name="adj" fmla="val 10953"/>
            </a:avLst>
          </a:prstGeom>
          <a:solidFill>
            <a:schemeClr val="accent1">
              <a:lumMod val="60000"/>
              <a:lumOff val="4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IIS </a:t>
            </a:r>
            <a:r>
              <a:rPr lang="tr-TR" sz="1600" dirty="0" smtClean="0">
                <a:solidFill>
                  <a:schemeClr val="bg1"/>
                </a:solidFill>
              </a:rPr>
              <a:t>Yönetim</a:t>
            </a:r>
            <a:endParaRPr lang="en-US" sz="1600" dirty="0">
              <a:solidFill>
                <a:schemeClr val="bg1"/>
              </a:solidFill>
            </a:endParaRPr>
          </a:p>
        </p:txBody>
      </p:sp>
      <p:sp>
        <p:nvSpPr>
          <p:cNvPr id="6" name="Rounded Rectangle 5"/>
          <p:cNvSpPr/>
          <p:nvPr/>
        </p:nvSpPr>
        <p:spPr>
          <a:xfrm>
            <a:off x="1752600" y="3729422"/>
            <a:ext cx="6553200" cy="990600"/>
          </a:xfrm>
          <a:prstGeom prst="roundRect">
            <a:avLst>
              <a:gd name="adj" fmla="val 2991"/>
            </a:avLst>
          </a:prstGeom>
          <a:solidFill>
            <a:schemeClr val="tx2">
              <a:lumMod val="75000"/>
            </a:schemeClr>
          </a:solidFill>
          <a:ln>
            <a:solidFill>
              <a:schemeClr val="bg1">
                <a:lumMod val="65000"/>
                <a:lumOff val="3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chemeClr val="bg1"/>
                </a:solidFill>
              </a:rPr>
              <a:t>WF </a:t>
            </a:r>
            <a:r>
              <a:rPr lang="tr-TR" dirty="0" smtClean="0">
                <a:solidFill>
                  <a:schemeClr val="bg1"/>
                </a:solidFill>
              </a:rPr>
              <a:t>ve</a:t>
            </a:r>
            <a:r>
              <a:rPr lang="en-US" dirty="0" smtClean="0">
                <a:solidFill>
                  <a:schemeClr val="bg1"/>
                </a:solidFill>
              </a:rPr>
              <a:t> WCF </a:t>
            </a:r>
            <a:r>
              <a:rPr lang="tr-TR" dirty="0" smtClean="0">
                <a:solidFill>
                  <a:schemeClr val="bg1"/>
                </a:solidFill>
              </a:rPr>
              <a:t>Altyapısı</a:t>
            </a:r>
            <a:endParaRPr lang="en-US" dirty="0" smtClean="0">
              <a:solidFill>
                <a:schemeClr val="bg1"/>
              </a:solidFill>
            </a:endParaRPr>
          </a:p>
        </p:txBody>
      </p:sp>
      <p:sp>
        <p:nvSpPr>
          <p:cNvPr id="7" name="Rounded Rectangle 6"/>
          <p:cNvSpPr/>
          <p:nvPr/>
        </p:nvSpPr>
        <p:spPr>
          <a:xfrm>
            <a:off x="3505200" y="2815022"/>
            <a:ext cx="1524000" cy="1219200"/>
          </a:xfrm>
          <a:prstGeom prst="roundRect">
            <a:avLst>
              <a:gd name="adj" fmla="val 6322"/>
            </a:avLst>
          </a:prstGeom>
          <a:solidFill>
            <a:schemeClr val="accent1">
              <a:lumMod val="60000"/>
              <a:lumOff val="40000"/>
            </a:schemeClr>
          </a:solid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sz="1600" dirty="0" smtClean="0">
                <a:solidFill>
                  <a:schemeClr val="bg1"/>
                </a:solidFill>
              </a:rPr>
              <a:t>Sürerlik</a:t>
            </a:r>
          </a:p>
          <a:p>
            <a:pPr algn="ctr" defTabSz="914099" fontAlgn="base">
              <a:spcBef>
                <a:spcPct val="0"/>
              </a:spcBef>
              <a:spcAft>
                <a:spcPct val="0"/>
              </a:spcAft>
            </a:pPr>
            <a:r>
              <a:rPr lang="tr-TR" sz="1600" dirty="0" smtClean="0">
                <a:solidFill>
                  <a:schemeClr val="bg1"/>
                </a:solidFill>
              </a:rPr>
              <a:t>(</a:t>
            </a:r>
            <a:r>
              <a:rPr lang="en-US" sz="1600" dirty="0" smtClean="0">
                <a:solidFill>
                  <a:schemeClr val="bg1"/>
                </a:solidFill>
              </a:rPr>
              <a:t>Persistence</a:t>
            </a:r>
            <a:r>
              <a:rPr lang="tr-TR" sz="1600" dirty="0" smtClean="0">
                <a:solidFill>
                  <a:schemeClr val="bg1"/>
                </a:solidFill>
              </a:rPr>
              <a:t>)</a:t>
            </a:r>
            <a:endParaRPr lang="en-US" sz="1600" dirty="0" smtClean="0">
              <a:solidFill>
                <a:schemeClr val="bg1"/>
              </a:solidFill>
            </a:endParaRPr>
          </a:p>
        </p:txBody>
      </p:sp>
      <p:sp>
        <p:nvSpPr>
          <p:cNvPr id="8" name="Rounded Rectangle 7"/>
          <p:cNvSpPr/>
          <p:nvPr/>
        </p:nvSpPr>
        <p:spPr>
          <a:xfrm>
            <a:off x="5105400" y="2815022"/>
            <a:ext cx="1524000" cy="1219200"/>
          </a:xfrm>
          <a:prstGeom prst="roundRect">
            <a:avLst>
              <a:gd name="adj" fmla="val 6322"/>
            </a:avLst>
          </a:prstGeom>
          <a:solidFill>
            <a:schemeClr val="accent1">
              <a:lumMod val="60000"/>
              <a:lumOff val="40000"/>
            </a:schemeClr>
          </a:solid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sz="1600" dirty="0" smtClean="0">
                <a:solidFill>
                  <a:schemeClr val="bg1"/>
                </a:solidFill>
              </a:rPr>
              <a:t>İzleme</a:t>
            </a:r>
          </a:p>
          <a:p>
            <a:pPr algn="ctr" defTabSz="914099" fontAlgn="base">
              <a:spcBef>
                <a:spcPct val="0"/>
              </a:spcBef>
              <a:spcAft>
                <a:spcPct val="0"/>
              </a:spcAft>
            </a:pPr>
            <a:r>
              <a:rPr lang="tr-TR" sz="1600" dirty="0" smtClean="0">
                <a:solidFill>
                  <a:schemeClr val="bg1"/>
                </a:solidFill>
              </a:rPr>
              <a:t>(</a:t>
            </a:r>
            <a:r>
              <a:rPr lang="en-US" sz="1600" dirty="0" smtClean="0">
                <a:solidFill>
                  <a:schemeClr val="bg1"/>
                </a:solidFill>
              </a:rPr>
              <a:t>Monitoring</a:t>
            </a:r>
            <a:r>
              <a:rPr lang="tr-TR" sz="1600" dirty="0" smtClean="0">
                <a:solidFill>
                  <a:schemeClr val="bg1"/>
                </a:solidFill>
              </a:rPr>
              <a:t>)</a:t>
            </a:r>
            <a:endParaRPr lang="en-US" sz="1600" dirty="0" smtClean="0">
              <a:solidFill>
                <a:schemeClr val="bg1"/>
              </a:solidFill>
            </a:endParaRPr>
          </a:p>
        </p:txBody>
      </p:sp>
      <p:sp>
        <p:nvSpPr>
          <p:cNvPr id="9" name="Rounded Rectangle 8"/>
          <p:cNvSpPr/>
          <p:nvPr/>
        </p:nvSpPr>
        <p:spPr>
          <a:xfrm>
            <a:off x="6705600" y="2815022"/>
            <a:ext cx="1524000" cy="1219200"/>
          </a:xfrm>
          <a:prstGeom prst="roundRect">
            <a:avLst>
              <a:gd name="adj" fmla="val 6322"/>
            </a:avLst>
          </a:prstGeom>
          <a:solidFill>
            <a:schemeClr val="accent1">
              <a:lumMod val="60000"/>
              <a:lumOff val="40000"/>
            </a:schemeClr>
          </a:solid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sz="1600" dirty="0" smtClean="0">
                <a:solidFill>
                  <a:schemeClr val="bg1"/>
                </a:solidFill>
              </a:rPr>
              <a:t>Mesajlaşma</a:t>
            </a:r>
          </a:p>
          <a:p>
            <a:pPr algn="ctr" defTabSz="914099" fontAlgn="base">
              <a:spcBef>
                <a:spcPct val="0"/>
              </a:spcBef>
              <a:spcAft>
                <a:spcPct val="0"/>
              </a:spcAft>
            </a:pPr>
            <a:r>
              <a:rPr lang="tr-TR" sz="1600" dirty="0" smtClean="0">
                <a:solidFill>
                  <a:schemeClr val="bg1"/>
                </a:solidFill>
              </a:rPr>
              <a:t>(</a:t>
            </a:r>
            <a:r>
              <a:rPr lang="en-US" sz="1600" dirty="0" smtClean="0">
                <a:solidFill>
                  <a:schemeClr val="bg1"/>
                </a:solidFill>
              </a:rPr>
              <a:t>Messaging</a:t>
            </a:r>
            <a:r>
              <a:rPr lang="tr-TR" sz="1600" dirty="0" smtClean="0">
                <a:solidFill>
                  <a:schemeClr val="bg1"/>
                </a:solidFill>
              </a:rPr>
              <a:t>)</a:t>
            </a:r>
            <a:endParaRPr lang="en-US" sz="1600" dirty="0" smtClean="0">
              <a:solidFill>
                <a:schemeClr val="bg1"/>
              </a:solidFill>
            </a:endParaRPr>
          </a:p>
        </p:txBody>
      </p:sp>
      <p:sp>
        <p:nvSpPr>
          <p:cNvPr id="10" name="Rounded Rectangle 9"/>
          <p:cNvSpPr/>
          <p:nvPr/>
        </p:nvSpPr>
        <p:spPr>
          <a:xfrm>
            <a:off x="1905000" y="2815022"/>
            <a:ext cx="1524000" cy="1219200"/>
          </a:xfrm>
          <a:prstGeom prst="roundRect">
            <a:avLst>
              <a:gd name="adj" fmla="val 6322"/>
            </a:avLst>
          </a:prstGeom>
          <a:solidFill>
            <a:schemeClr val="accent1">
              <a:lumMod val="60000"/>
              <a:lumOff val="40000"/>
            </a:schemeClr>
          </a:solid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sz="1600" dirty="0" smtClean="0">
                <a:solidFill>
                  <a:schemeClr val="bg1"/>
                </a:solidFill>
              </a:rPr>
              <a:t>Sunma</a:t>
            </a:r>
          </a:p>
          <a:p>
            <a:pPr algn="ctr" defTabSz="914099" fontAlgn="base">
              <a:spcBef>
                <a:spcPct val="0"/>
              </a:spcBef>
              <a:spcAft>
                <a:spcPct val="0"/>
              </a:spcAft>
            </a:pPr>
            <a:r>
              <a:rPr lang="tr-TR" sz="1600" dirty="0" smtClean="0">
                <a:solidFill>
                  <a:schemeClr val="bg1"/>
                </a:solidFill>
              </a:rPr>
              <a:t>(</a:t>
            </a:r>
            <a:r>
              <a:rPr lang="en-US" sz="1600" dirty="0" smtClean="0">
                <a:solidFill>
                  <a:schemeClr val="bg1"/>
                </a:solidFill>
              </a:rPr>
              <a:t>Hosting</a:t>
            </a:r>
            <a:r>
              <a:rPr lang="tr-TR" sz="1600" dirty="0" smtClean="0">
                <a:solidFill>
                  <a:schemeClr val="bg1"/>
                </a:solidFill>
              </a:rPr>
              <a:t>)</a:t>
            </a:r>
            <a:endParaRPr lang="en-US" sz="1600" dirty="0" smtClean="0">
              <a:solidFill>
                <a:schemeClr val="bg1"/>
              </a:solidFill>
            </a:endParaRPr>
          </a:p>
        </p:txBody>
      </p:sp>
      <p:sp>
        <p:nvSpPr>
          <p:cNvPr id="11" name="Rounded Rectangle 10"/>
          <p:cNvSpPr/>
          <p:nvPr/>
        </p:nvSpPr>
        <p:spPr>
          <a:xfrm>
            <a:off x="3200400" y="1519622"/>
            <a:ext cx="2590800" cy="990600"/>
          </a:xfrm>
          <a:prstGeom prst="roundRect">
            <a:avLst>
              <a:gd name="adj" fmla="val 10953"/>
            </a:avLst>
          </a:prstGeom>
          <a:solidFill>
            <a:schemeClr val="bg1"/>
          </a:solidFill>
          <a:ln>
            <a:solidFill>
              <a:schemeClr val="accent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600" dirty="0" smtClean="0">
                <a:solidFill>
                  <a:schemeClr val="tx1"/>
                </a:solidFill>
              </a:rPr>
              <a:t>Visual Studio</a:t>
            </a:r>
            <a:endParaRPr lang="en-US" sz="1600" dirty="0">
              <a:solidFill>
                <a:schemeClr val="tx1"/>
              </a:solidFill>
            </a:endParaRPr>
          </a:p>
        </p:txBody>
      </p:sp>
      <p:sp>
        <p:nvSpPr>
          <p:cNvPr id="12" name="Rounded Rectangle 11"/>
          <p:cNvSpPr/>
          <p:nvPr/>
        </p:nvSpPr>
        <p:spPr>
          <a:xfrm>
            <a:off x="3276600" y="1900622"/>
            <a:ext cx="2438400" cy="533400"/>
          </a:xfrm>
          <a:prstGeom prst="roundRect">
            <a:avLst/>
          </a:prstGeom>
          <a:solidFill>
            <a:schemeClr val="accent1">
              <a:lumMod val="60000"/>
              <a:lumOff val="4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WF and WCF </a:t>
            </a:r>
            <a:br>
              <a:rPr lang="en-US" sz="1400" dirty="0" smtClean="0">
                <a:solidFill>
                  <a:schemeClr val="bg1"/>
                </a:solidFill>
              </a:rPr>
            </a:br>
            <a:r>
              <a:rPr lang="en-US" sz="1400" dirty="0" smtClean="0">
                <a:solidFill>
                  <a:schemeClr val="bg1"/>
                </a:solidFill>
              </a:rPr>
              <a:t>Pro</a:t>
            </a:r>
            <a:r>
              <a:rPr lang="tr-TR" sz="1400" dirty="0" smtClean="0">
                <a:solidFill>
                  <a:schemeClr val="bg1"/>
                </a:solidFill>
              </a:rPr>
              <a:t>je Şablonları</a:t>
            </a:r>
            <a:endParaRPr lang="en-US" sz="1400" dirty="0" smtClean="0">
              <a:solidFill>
                <a:schemeClr val="bg1"/>
              </a:solidFill>
            </a:endParaRPr>
          </a:p>
        </p:txBody>
      </p:sp>
      <p:sp>
        <p:nvSpPr>
          <p:cNvPr id="13" name="Rounded Rectangle 12"/>
          <p:cNvSpPr/>
          <p:nvPr/>
        </p:nvSpPr>
        <p:spPr>
          <a:xfrm>
            <a:off x="1676400" y="5329621"/>
            <a:ext cx="6705600" cy="385379"/>
          </a:xfrm>
          <a:prstGeom prst="roundRect">
            <a:avLst>
              <a:gd name="adj" fmla="val 10417"/>
            </a:avLst>
          </a:prstGeom>
          <a:solidFill>
            <a:schemeClr val="accent1">
              <a:lumMod val="60000"/>
              <a:lumOff val="4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bg1"/>
                </a:solidFill>
              </a:rPr>
              <a:t>Windows Application Server</a:t>
            </a:r>
            <a:endParaRPr lang="en-US" dirty="0">
              <a:solidFill>
                <a:schemeClr val="bg1"/>
              </a:solidFill>
            </a:endParaRPr>
          </a:p>
        </p:txBody>
      </p:sp>
      <p:sp>
        <p:nvSpPr>
          <p:cNvPr id="14" name="Rectangle 13"/>
          <p:cNvSpPr/>
          <p:nvPr/>
        </p:nvSpPr>
        <p:spPr bwMode="auto">
          <a:xfrm>
            <a:off x="304800" y="1524000"/>
            <a:ext cx="2209800" cy="304800"/>
          </a:xfrm>
          <a:prstGeom prst="rect">
            <a:avLst/>
          </a:prstGeom>
          <a:solidFill>
            <a:schemeClr val="accent1">
              <a:lumMod val="60000"/>
              <a:lumOff val="4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Windows/IIS/.NET 4.0</a:t>
            </a:r>
          </a:p>
        </p:txBody>
      </p:sp>
      <p:sp>
        <p:nvSpPr>
          <p:cNvPr id="15" name="Rounded Rectangle 14"/>
          <p:cNvSpPr/>
          <p:nvPr/>
        </p:nvSpPr>
        <p:spPr>
          <a:xfrm rot="16200000">
            <a:off x="6629400" y="3348422"/>
            <a:ext cx="4191000" cy="533400"/>
          </a:xfrm>
          <a:prstGeom prst="roundRect">
            <a:avLst>
              <a:gd name="adj" fmla="val 10953"/>
            </a:avLst>
          </a:prstGeom>
          <a:solidFill>
            <a:srgbClr val="9C42E6"/>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b="1" dirty="0" smtClean="0">
                <a:solidFill>
                  <a:schemeClr val="tx1"/>
                </a:solidFill>
              </a:rPr>
              <a:t>System Center</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Dublin Neler Vaat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Ediyor?</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Rounded Rectangle 2"/>
          <p:cNvSpPr/>
          <p:nvPr/>
        </p:nvSpPr>
        <p:spPr>
          <a:xfrm>
            <a:off x="457200" y="3048000"/>
            <a:ext cx="7772400" cy="3048000"/>
          </a:xfrm>
          <a:prstGeom prst="roundRect">
            <a:avLst>
              <a:gd name="adj" fmla="val 2970"/>
            </a:avLst>
          </a:prstGeom>
          <a:solidFill>
            <a:schemeClr val="tx2">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b"/>
          <a:lstStyle/>
          <a:p>
            <a:pPr algn="ctr"/>
            <a:r>
              <a:rPr lang="en-US" dirty="0" smtClean="0">
                <a:solidFill>
                  <a:schemeClr val="bg1"/>
                </a:solidFill>
              </a:rPr>
              <a:t>IIS/WAS</a:t>
            </a:r>
            <a:endParaRPr lang="en-US" dirty="0">
              <a:solidFill>
                <a:schemeClr val="bg1"/>
              </a:solidFill>
            </a:endParaRPr>
          </a:p>
        </p:txBody>
      </p:sp>
      <p:sp>
        <p:nvSpPr>
          <p:cNvPr id="4" name="Rounded Rectangle 3"/>
          <p:cNvSpPr/>
          <p:nvPr/>
        </p:nvSpPr>
        <p:spPr>
          <a:xfrm>
            <a:off x="457200" y="1524000"/>
            <a:ext cx="2514600" cy="990600"/>
          </a:xfrm>
          <a:prstGeom prst="roundRect">
            <a:avLst>
              <a:gd name="adj" fmla="val 10953"/>
            </a:avLst>
          </a:prstGeom>
          <a:solidFill>
            <a:schemeClr val="bg1"/>
          </a:solidFill>
          <a:ln>
            <a:solidFill>
              <a:schemeClr val="tx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600" dirty="0" smtClean="0">
                <a:solidFill>
                  <a:schemeClr val="tx1"/>
                </a:solidFill>
              </a:rPr>
              <a:t>Quadrant</a:t>
            </a:r>
            <a:endParaRPr lang="en-US" sz="1600" dirty="0">
              <a:solidFill>
                <a:schemeClr val="tx1"/>
              </a:solidFill>
            </a:endParaRPr>
          </a:p>
        </p:txBody>
      </p:sp>
      <p:sp>
        <p:nvSpPr>
          <p:cNvPr id="5" name="Rounded Rectangle 4"/>
          <p:cNvSpPr/>
          <p:nvPr/>
        </p:nvSpPr>
        <p:spPr>
          <a:xfrm>
            <a:off x="5715000" y="1524000"/>
            <a:ext cx="2514600" cy="990600"/>
          </a:xfrm>
          <a:prstGeom prst="roundRect">
            <a:avLst>
              <a:gd name="adj" fmla="val 10953"/>
            </a:avLst>
          </a:prstGeom>
          <a:solidFill>
            <a:schemeClr val="tx2">
              <a:lumMod val="40000"/>
              <a:lumOff val="6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600" dirty="0" smtClean="0">
                <a:solidFill>
                  <a:schemeClr val="tx1"/>
                </a:solidFill>
              </a:rPr>
              <a:t>IIS Manager</a:t>
            </a:r>
            <a:endParaRPr lang="en-US" sz="1600" dirty="0">
              <a:solidFill>
                <a:schemeClr val="tx1"/>
              </a:solidFill>
            </a:endParaRPr>
          </a:p>
        </p:txBody>
      </p:sp>
      <p:sp>
        <p:nvSpPr>
          <p:cNvPr id="6" name="Rounded Rectangle 5"/>
          <p:cNvSpPr/>
          <p:nvPr/>
        </p:nvSpPr>
        <p:spPr>
          <a:xfrm>
            <a:off x="533400" y="4191000"/>
            <a:ext cx="7620000" cy="1524000"/>
          </a:xfrm>
          <a:prstGeom prst="roundRect">
            <a:avLst>
              <a:gd name="adj" fmla="val 2991"/>
            </a:avLst>
          </a:prstGeom>
          <a:solidFill>
            <a:schemeClr val="accent1">
              <a:lumMod val="50000"/>
            </a:schemeClr>
          </a:solidFill>
          <a:ln>
            <a:solidFill>
              <a:schemeClr val="bg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rgbClr val="FFFFFF"/>
                </a:solidFill>
              </a:rPr>
              <a:t>WF </a:t>
            </a:r>
            <a:r>
              <a:rPr lang="tr-TR" dirty="0" smtClean="0">
                <a:solidFill>
                  <a:srgbClr val="FFFFFF"/>
                </a:solidFill>
              </a:rPr>
              <a:t>ve </a:t>
            </a:r>
            <a:r>
              <a:rPr lang="en-US" dirty="0" smtClean="0">
                <a:solidFill>
                  <a:srgbClr val="FFFFFF"/>
                </a:solidFill>
              </a:rPr>
              <a:t>WCF </a:t>
            </a:r>
            <a:r>
              <a:rPr lang="tr-TR" dirty="0" smtClean="0">
                <a:solidFill>
                  <a:srgbClr val="FFFFFF"/>
                </a:solidFill>
              </a:rPr>
              <a:t>Altyapısı</a:t>
            </a:r>
            <a:endParaRPr lang="en-US" dirty="0" smtClean="0">
              <a:solidFill>
                <a:srgbClr val="FFFFFF"/>
              </a:solidFill>
            </a:endParaRPr>
          </a:p>
        </p:txBody>
      </p:sp>
      <p:sp>
        <p:nvSpPr>
          <p:cNvPr id="7" name="Rounded Rectangle 6"/>
          <p:cNvSpPr/>
          <p:nvPr/>
        </p:nvSpPr>
        <p:spPr>
          <a:xfrm>
            <a:off x="2514600" y="3276600"/>
            <a:ext cx="1752600" cy="1524000"/>
          </a:xfrm>
          <a:prstGeom prst="roundRect">
            <a:avLst>
              <a:gd name="adj" fmla="val 6322"/>
            </a:avLst>
          </a:prstGeom>
          <a:solidFill>
            <a:schemeClr val="tx2">
              <a:lumMod val="40000"/>
              <a:lumOff val="60000"/>
            </a:schemeClr>
          </a:solid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dirty="0" smtClean="0">
                <a:solidFill>
                  <a:schemeClr val="bg1"/>
                </a:solidFill>
              </a:rPr>
              <a:t>Sürerlik</a:t>
            </a:r>
            <a:endParaRPr lang="en-US" dirty="0" smtClean="0">
              <a:solidFill>
                <a:schemeClr val="bg1"/>
              </a:solidFill>
            </a:endParaRPr>
          </a:p>
        </p:txBody>
      </p:sp>
      <p:sp>
        <p:nvSpPr>
          <p:cNvPr id="8" name="Rounded Rectangle 7"/>
          <p:cNvSpPr/>
          <p:nvPr/>
        </p:nvSpPr>
        <p:spPr>
          <a:xfrm>
            <a:off x="2971800" y="4267200"/>
            <a:ext cx="762000" cy="4572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rgbClr val="FFFFFF"/>
                </a:solidFill>
              </a:rPr>
              <a:t>SQL </a:t>
            </a:r>
            <a:r>
              <a:rPr lang="tr-TR" sz="1000" b="1" dirty="0" smtClean="0">
                <a:solidFill>
                  <a:srgbClr val="FFFFFF"/>
                </a:solidFill>
              </a:rPr>
              <a:t>Sürerlilik Sağlaycısı</a:t>
            </a:r>
            <a:endParaRPr lang="en-US" sz="1000" b="1" dirty="0" smtClean="0">
              <a:solidFill>
                <a:srgbClr val="FFFFFF"/>
              </a:solidFill>
            </a:endParaRPr>
          </a:p>
        </p:txBody>
      </p:sp>
      <p:sp>
        <p:nvSpPr>
          <p:cNvPr id="9" name="Rounded Rectangle 8"/>
          <p:cNvSpPr/>
          <p:nvPr/>
        </p:nvSpPr>
        <p:spPr>
          <a:xfrm>
            <a:off x="457200" y="2590800"/>
            <a:ext cx="7772400" cy="381000"/>
          </a:xfrm>
          <a:prstGeom prst="roundRect">
            <a:avLst>
              <a:gd name="adj" fmla="val 10417"/>
            </a:avLst>
          </a:prstGeom>
          <a:solidFill>
            <a:schemeClr val="accent4">
              <a:lumMod val="50000"/>
            </a:schemeClr>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dirty="0" smtClean="0">
                <a:solidFill>
                  <a:srgbClr val="FFFFFF"/>
                </a:solidFill>
              </a:rPr>
              <a:t>Yönetim API leri </a:t>
            </a:r>
            <a:r>
              <a:rPr lang="en-US" dirty="0" smtClean="0">
                <a:solidFill>
                  <a:srgbClr val="FFFFFF"/>
                </a:solidFill>
              </a:rPr>
              <a:t>(</a:t>
            </a:r>
            <a:r>
              <a:rPr lang="en-US" dirty="0" err="1" smtClean="0">
                <a:solidFill>
                  <a:srgbClr val="FFFFFF"/>
                </a:solidFill>
              </a:rPr>
              <a:t>PowerShel</a:t>
            </a:r>
            <a:r>
              <a:rPr lang="tr-TR" dirty="0" smtClean="0">
                <a:solidFill>
                  <a:srgbClr val="FFFFFF"/>
                </a:solidFill>
              </a:rPr>
              <a:t>l)</a:t>
            </a:r>
            <a:endParaRPr lang="en-US" dirty="0" smtClean="0">
              <a:solidFill>
                <a:srgbClr val="FFFFFF"/>
              </a:solidFill>
            </a:endParaRPr>
          </a:p>
        </p:txBody>
      </p:sp>
      <p:sp>
        <p:nvSpPr>
          <p:cNvPr id="10" name="Rounded Rectangle 9"/>
          <p:cNvSpPr/>
          <p:nvPr/>
        </p:nvSpPr>
        <p:spPr>
          <a:xfrm>
            <a:off x="5791200" y="1905000"/>
            <a:ext cx="2362200" cy="533400"/>
          </a:xfrm>
          <a:prstGeom prst="roundRect">
            <a:avLst/>
          </a:prstGeom>
          <a:solidFill>
            <a:schemeClr val="accent4">
              <a:lumMod val="5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rgbClr val="FFFFFF"/>
                </a:solidFill>
              </a:rPr>
              <a:t>WF and WCF </a:t>
            </a:r>
            <a:r>
              <a:rPr lang="tr-TR" sz="1400" b="1" dirty="0" smtClean="0">
                <a:solidFill>
                  <a:srgbClr val="FFFFFF"/>
                </a:solidFill>
              </a:rPr>
              <a:t>Yönetim Modülleri</a:t>
            </a:r>
            <a:endParaRPr lang="en-US" sz="1400" b="1" dirty="0" smtClean="0">
              <a:solidFill>
                <a:srgbClr val="FFFFFF"/>
              </a:solidFill>
            </a:endParaRPr>
          </a:p>
        </p:txBody>
      </p:sp>
      <p:sp>
        <p:nvSpPr>
          <p:cNvPr id="11" name="Rounded Rectangle 10"/>
          <p:cNvSpPr/>
          <p:nvPr/>
        </p:nvSpPr>
        <p:spPr>
          <a:xfrm>
            <a:off x="609600" y="4876800"/>
            <a:ext cx="7467600" cy="457200"/>
          </a:xfrm>
          <a:prstGeom prst="roundRect">
            <a:avLst>
              <a:gd name="adj" fmla="val 10417"/>
            </a:avLst>
          </a:prstGeom>
          <a:solidFill>
            <a:schemeClr val="accent4">
              <a:lumMod val="50000"/>
            </a:schemeClr>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tr-TR" sz="1700" dirty="0" smtClean="0">
                <a:solidFill>
                  <a:srgbClr val="FFFFFF"/>
                </a:solidFill>
              </a:rPr>
              <a:t>Çalışma Zamanı Veribatanı</a:t>
            </a:r>
            <a:endParaRPr lang="en-US" sz="1700" dirty="0" smtClean="0">
              <a:solidFill>
                <a:srgbClr val="FFFFFF"/>
              </a:solidFill>
            </a:endParaRPr>
          </a:p>
        </p:txBody>
      </p:sp>
      <p:sp>
        <p:nvSpPr>
          <p:cNvPr id="12" name="Rounded Rectangle 11"/>
          <p:cNvSpPr/>
          <p:nvPr/>
        </p:nvSpPr>
        <p:spPr>
          <a:xfrm>
            <a:off x="685800" y="4953000"/>
            <a:ext cx="2133600" cy="3048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tr-TR" dirty="0" smtClean="0">
                <a:solidFill>
                  <a:srgbClr val="FFFFFF"/>
                </a:solidFill>
              </a:rPr>
              <a:t>Şema Sürerliliği</a:t>
            </a:r>
            <a:endParaRPr lang="en-US" dirty="0" smtClean="0">
              <a:solidFill>
                <a:srgbClr val="FFFFFF"/>
              </a:solidFill>
            </a:endParaRPr>
          </a:p>
        </p:txBody>
      </p:sp>
      <p:sp>
        <p:nvSpPr>
          <p:cNvPr id="13" name="Rounded Rectangle 12"/>
          <p:cNvSpPr/>
          <p:nvPr/>
        </p:nvSpPr>
        <p:spPr>
          <a:xfrm>
            <a:off x="5715000" y="4953000"/>
            <a:ext cx="2286000" cy="304800"/>
          </a:xfrm>
          <a:prstGeom prst="roundRect">
            <a:avLst/>
          </a:prstGeom>
          <a:solidFill>
            <a:schemeClr val="accent4">
              <a:lumMod val="50000"/>
            </a:schemeClr>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tr-TR" dirty="0" smtClean="0">
                <a:solidFill>
                  <a:srgbClr val="FFFFFF"/>
                </a:solidFill>
              </a:rPr>
              <a:t>Şema İzleme</a:t>
            </a:r>
            <a:endParaRPr lang="en-US" dirty="0" smtClean="0">
              <a:solidFill>
                <a:srgbClr val="FFFFFF"/>
              </a:solidFill>
            </a:endParaRPr>
          </a:p>
        </p:txBody>
      </p:sp>
      <p:sp>
        <p:nvSpPr>
          <p:cNvPr id="14" name="Rounded Rectangle 13"/>
          <p:cNvSpPr/>
          <p:nvPr/>
        </p:nvSpPr>
        <p:spPr>
          <a:xfrm>
            <a:off x="4419600" y="3276600"/>
            <a:ext cx="1752600" cy="1524000"/>
          </a:xfrm>
          <a:prstGeom prst="roundRect">
            <a:avLst>
              <a:gd name="adj" fmla="val 6322"/>
            </a:avLst>
          </a:prstGeom>
          <a:solidFill>
            <a:schemeClr val="tx2">
              <a:lumMod val="40000"/>
              <a:lumOff val="60000"/>
            </a:schemeClr>
          </a:solid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dirty="0" smtClean="0">
                <a:solidFill>
                  <a:schemeClr val="bg1"/>
                </a:solidFill>
              </a:rPr>
              <a:t>İzleme</a:t>
            </a:r>
            <a:endParaRPr lang="en-US" dirty="0" smtClean="0">
              <a:solidFill>
                <a:schemeClr val="bg1"/>
              </a:solidFill>
            </a:endParaRPr>
          </a:p>
        </p:txBody>
      </p:sp>
      <p:sp>
        <p:nvSpPr>
          <p:cNvPr id="15" name="Rounded Rectangle 14"/>
          <p:cNvSpPr/>
          <p:nvPr/>
        </p:nvSpPr>
        <p:spPr>
          <a:xfrm>
            <a:off x="4495800" y="4267200"/>
            <a:ext cx="762000" cy="4572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rgbClr val="FFFFFF"/>
                </a:solidFill>
              </a:rPr>
              <a:t>WF SQL </a:t>
            </a:r>
            <a:r>
              <a:rPr lang="tr-TR" sz="1000" b="1" dirty="0" smtClean="0">
                <a:solidFill>
                  <a:srgbClr val="FFFFFF"/>
                </a:solidFill>
              </a:rPr>
              <a:t>İzleyici Sağlayıcısı</a:t>
            </a:r>
            <a:endParaRPr lang="en-US" sz="1000" b="1" dirty="0" smtClean="0">
              <a:solidFill>
                <a:srgbClr val="FFFFFF"/>
              </a:solidFill>
            </a:endParaRPr>
          </a:p>
        </p:txBody>
      </p:sp>
      <p:sp>
        <p:nvSpPr>
          <p:cNvPr id="16" name="Rounded Rectangle 15"/>
          <p:cNvSpPr/>
          <p:nvPr/>
        </p:nvSpPr>
        <p:spPr>
          <a:xfrm>
            <a:off x="5334000" y="4267200"/>
            <a:ext cx="762000" cy="4572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rgbClr val="FFFFFF"/>
                </a:solidFill>
              </a:rPr>
              <a:t>WCF SQL </a:t>
            </a:r>
            <a:r>
              <a:rPr lang="tr-TR" sz="1000" b="1" dirty="0" smtClean="0">
                <a:solidFill>
                  <a:srgbClr val="FFFFFF"/>
                </a:solidFill>
              </a:rPr>
              <a:t>Davranış İzleyicisi</a:t>
            </a:r>
            <a:endParaRPr lang="en-US" sz="1000" b="1" dirty="0" smtClean="0">
              <a:solidFill>
                <a:srgbClr val="FFFFFF"/>
              </a:solidFill>
            </a:endParaRPr>
          </a:p>
        </p:txBody>
      </p:sp>
      <p:sp>
        <p:nvSpPr>
          <p:cNvPr id="17" name="Rounded Rectangle 16"/>
          <p:cNvSpPr/>
          <p:nvPr/>
        </p:nvSpPr>
        <p:spPr>
          <a:xfrm>
            <a:off x="6324600" y="3276600"/>
            <a:ext cx="1752600" cy="1524000"/>
          </a:xfrm>
          <a:prstGeom prst="roundRect">
            <a:avLst>
              <a:gd name="adj" fmla="val 6322"/>
            </a:avLst>
          </a:prstGeom>
          <a:solidFill>
            <a:schemeClr val="tx2">
              <a:lumMod val="40000"/>
              <a:lumOff val="60000"/>
            </a:schemeClr>
          </a:solid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dirty="0" smtClean="0">
                <a:solidFill>
                  <a:schemeClr val="bg1"/>
                </a:solidFill>
              </a:rPr>
              <a:t>Mesajlaşma</a:t>
            </a:r>
            <a:endParaRPr lang="en-US" dirty="0" smtClean="0">
              <a:solidFill>
                <a:schemeClr val="bg1"/>
              </a:solidFill>
            </a:endParaRPr>
          </a:p>
        </p:txBody>
      </p:sp>
      <p:sp>
        <p:nvSpPr>
          <p:cNvPr id="18" name="Rounded Rectangle 17"/>
          <p:cNvSpPr/>
          <p:nvPr/>
        </p:nvSpPr>
        <p:spPr>
          <a:xfrm>
            <a:off x="6781800" y="4267200"/>
            <a:ext cx="762000" cy="4572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tr-TR" sz="1000" b="1" dirty="0" smtClean="0">
                <a:solidFill>
                  <a:srgbClr val="FFFFFF"/>
                </a:solidFill>
              </a:rPr>
              <a:t>Servis Yönlendirme</a:t>
            </a:r>
            <a:endParaRPr lang="en-US" sz="1000" b="1" dirty="0" smtClean="0">
              <a:solidFill>
                <a:srgbClr val="FFFFFF"/>
              </a:solidFill>
            </a:endParaRPr>
          </a:p>
        </p:txBody>
      </p:sp>
      <p:sp>
        <p:nvSpPr>
          <p:cNvPr id="19" name="Rounded Rectangle 18"/>
          <p:cNvSpPr/>
          <p:nvPr/>
        </p:nvSpPr>
        <p:spPr>
          <a:xfrm>
            <a:off x="609600" y="3276600"/>
            <a:ext cx="1752600" cy="1524000"/>
          </a:xfrm>
          <a:prstGeom prst="roundRect">
            <a:avLst>
              <a:gd name="adj" fmla="val 6322"/>
            </a:avLst>
          </a:prstGeom>
          <a:solidFill>
            <a:schemeClr val="tx2">
              <a:lumMod val="40000"/>
              <a:lumOff val="60000"/>
            </a:schemeClr>
          </a:solid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tr-TR" dirty="0" smtClean="0">
                <a:solidFill>
                  <a:schemeClr val="bg1"/>
                </a:solidFill>
              </a:rPr>
              <a:t>Sunma</a:t>
            </a:r>
            <a:endParaRPr lang="en-US" dirty="0" smtClean="0">
              <a:solidFill>
                <a:schemeClr val="bg1"/>
              </a:solidFill>
            </a:endParaRPr>
          </a:p>
        </p:txBody>
      </p:sp>
      <p:sp>
        <p:nvSpPr>
          <p:cNvPr id="20" name="Rounded Rectangle 19"/>
          <p:cNvSpPr/>
          <p:nvPr/>
        </p:nvSpPr>
        <p:spPr>
          <a:xfrm>
            <a:off x="685800" y="4267200"/>
            <a:ext cx="762000" cy="4572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tr-TR" sz="1000" b="1" dirty="0" smtClean="0">
                <a:solidFill>
                  <a:srgbClr val="FFFFFF"/>
                </a:solidFill>
              </a:rPr>
              <a:t>Sürekli Zamanlyıcı Servisi</a:t>
            </a:r>
            <a:endParaRPr lang="en-US" sz="1000" b="1" dirty="0" smtClean="0">
              <a:solidFill>
                <a:srgbClr val="FFFFFF"/>
              </a:solidFill>
            </a:endParaRPr>
          </a:p>
        </p:txBody>
      </p:sp>
      <p:sp>
        <p:nvSpPr>
          <p:cNvPr id="21" name="Rounded Rectangle 20"/>
          <p:cNvSpPr/>
          <p:nvPr/>
        </p:nvSpPr>
        <p:spPr>
          <a:xfrm>
            <a:off x="3048000" y="1524000"/>
            <a:ext cx="2590800" cy="990600"/>
          </a:xfrm>
          <a:prstGeom prst="roundRect">
            <a:avLst>
              <a:gd name="adj" fmla="val 10953"/>
            </a:avLst>
          </a:prstGeom>
          <a:solidFill>
            <a:schemeClr val="bg1"/>
          </a:solidFill>
          <a:ln>
            <a:solidFill>
              <a:schemeClr val="tx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600" dirty="0" smtClean="0">
                <a:solidFill>
                  <a:schemeClr val="tx1"/>
                </a:solidFill>
              </a:rPr>
              <a:t>Visual Studio</a:t>
            </a:r>
            <a:endParaRPr lang="en-US" sz="1600" dirty="0">
              <a:solidFill>
                <a:schemeClr val="tx1"/>
              </a:solidFill>
            </a:endParaRPr>
          </a:p>
        </p:txBody>
      </p:sp>
      <p:sp>
        <p:nvSpPr>
          <p:cNvPr id="22" name="Rounded Rectangle 21"/>
          <p:cNvSpPr/>
          <p:nvPr/>
        </p:nvSpPr>
        <p:spPr>
          <a:xfrm>
            <a:off x="3124200" y="1905000"/>
            <a:ext cx="2438400" cy="5334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rgbClr val="FFFFFF"/>
                </a:solidFill>
              </a:rPr>
              <a:t>WF and WCF </a:t>
            </a:r>
            <a:br>
              <a:rPr lang="en-US" sz="1400" b="1" dirty="0" smtClean="0">
                <a:solidFill>
                  <a:srgbClr val="FFFFFF"/>
                </a:solidFill>
              </a:rPr>
            </a:br>
            <a:r>
              <a:rPr lang="en-US" sz="1400" b="1" dirty="0" err="1" smtClean="0">
                <a:solidFill>
                  <a:srgbClr val="FFFFFF"/>
                </a:solidFill>
              </a:rPr>
              <a:t>Proje</a:t>
            </a:r>
            <a:r>
              <a:rPr lang="tr-TR" sz="1400" b="1" dirty="0" smtClean="0">
                <a:solidFill>
                  <a:srgbClr val="FFFFFF"/>
                </a:solidFill>
              </a:rPr>
              <a:t> Şablonları</a:t>
            </a:r>
            <a:endParaRPr lang="en-US" sz="1400" b="1" dirty="0" smtClean="0">
              <a:solidFill>
                <a:srgbClr val="FFFFFF"/>
              </a:solidFill>
            </a:endParaRPr>
          </a:p>
        </p:txBody>
      </p:sp>
      <p:sp>
        <p:nvSpPr>
          <p:cNvPr id="23" name="Rounded Rectangle 22"/>
          <p:cNvSpPr/>
          <p:nvPr/>
        </p:nvSpPr>
        <p:spPr>
          <a:xfrm>
            <a:off x="457200" y="6172200"/>
            <a:ext cx="7772400" cy="381000"/>
          </a:xfrm>
          <a:prstGeom prst="roundRect">
            <a:avLst>
              <a:gd name="adj" fmla="val 10417"/>
            </a:avLst>
          </a:prstGeom>
          <a:solidFill>
            <a:schemeClr val="tx2">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bg1"/>
                </a:solidFill>
              </a:rPr>
              <a:t>Windows </a:t>
            </a:r>
            <a:r>
              <a:rPr lang="tr-TR" dirty="0" smtClean="0">
                <a:solidFill>
                  <a:schemeClr val="bg1"/>
                </a:solidFill>
              </a:rPr>
              <a:t>Uygulama Sunucusu</a:t>
            </a:r>
            <a:endParaRPr lang="en-US" dirty="0">
              <a:solidFill>
                <a:schemeClr val="bg1"/>
              </a:solidFill>
            </a:endParaRPr>
          </a:p>
        </p:txBody>
      </p:sp>
      <p:sp>
        <p:nvSpPr>
          <p:cNvPr id="24" name="Rounded Rectangle 23"/>
          <p:cNvSpPr/>
          <p:nvPr/>
        </p:nvSpPr>
        <p:spPr>
          <a:xfrm>
            <a:off x="533400" y="1905000"/>
            <a:ext cx="2362200" cy="533400"/>
          </a:xfrm>
          <a:prstGeom prst="roundRect">
            <a:avLst/>
          </a:prstGeom>
          <a:solidFill>
            <a:schemeClr val="accent4">
              <a:lumMod val="5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rgbClr val="FFFFFF"/>
                </a:solidFill>
              </a:rPr>
              <a:t>Dublin</a:t>
            </a:r>
            <a:r>
              <a:rPr lang="tr-TR" sz="1400" b="1" dirty="0" smtClean="0">
                <a:solidFill>
                  <a:srgbClr val="FFFFFF"/>
                </a:solidFill>
              </a:rPr>
              <a:t> için Model Dağıtımı</a:t>
            </a:r>
            <a:endParaRPr lang="en-US" sz="1400" b="1" dirty="0" smtClean="0">
              <a:solidFill>
                <a:srgbClr val="FFFFFF"/>
              </a:solidFill>
            </a:endParaRPr>
          </a:p>
        </p:txBody>
      </p:sp>
      <p:sp>
        <p:nvSpPr>
          <p:cNvPr id="25" name="Rounded Rectangle 24"/>
          <p:cNvSpPr/>
          <p:nvPr/>
        </p:nvSpPr>
        <p:spPr>
          <a:xfrm>
            <a:off x="1524000" y="4267200"/>
            <a:ext cx="762000" cy="4572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tr-TR" sz="1000" b="1" dirty="0" smtClean="0">
                <a:solidFill>
                  <a:srgbClr val="FFFFFF"/>
                </a:solidFill>
              </a:rPr>
              <a:t>Keşif Servisi</a:t>
            </a:r>
            <a:endParaRPr lang="en-US" sz="1000" b="1" dirty="0" smtClean="0">
              <a:solidFill>
                <a:srgbClr val="FFFFFF"/>
              </a:solidFill>
            </a:endParaRPr>
          </a:p>
        </p:txBody>
      </p:sp>
      <p:sp>
        <p:nvSpPr>
          <p:cNvPr id="26" name="Rectangle 25"/>
          <p:cNvSpPr/>
          <p:nvPr/>
        </p:nvSpPr>
        <p:spPr bwMode="auto">
          <a:xfrm>
            <a:off x="2133600" y="1066800"/>
            <a:ext cx="2133600" cy="228600"/>
          </a:xfrm>
          <a:prstGeom prst="rect">
            <a:avLst/>
          </a:prstGeom>
          <a:solidFill>
            <a:schemeClr val="accent4">
              <a:lumMod val="50000"/>
            </a:schemeClr>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Dublin </a:t>
            </a:r>
            <a:r>
              <a:rPr lang="tr-TR" sz="1600" dirty="0" smtClean="0">
                <a:solidFill>
                  <a:srgbClr val="FFFFFF"/>
                </a:solidFill>
              </a:rPr>
              <a:t>İlaveleri</a:t>
            </a:r>
            <a:endParaRPr lang="en-US" sz="1600" dirty="0" smtClean="0">
              <a:solidFill>
                <a:srgbClr val="FFFFFF"/>
              </a:solidFill>
            </a:endParaRPr>
          </a:p>
        </p:txBody>
      </p:sp>
      <p:sp>
        <p:nvSpPr>
          <p:cNvPr id="27" name="Rectangle 26"/>
          <p:cNvSpPr/>
          <p:nvPr/>
        </p:nvSpPr>
        <p:spPr bwMode="auto">
          <a:xfrm>
            <a:off x="4419600" y="1066800"/>
            <a:ext cx="2133600" cy="228600"/>
          </a:xfrm>
          <a:prstGeom prst="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Dublin </a:t>
            </a:r>
            <a:r>
              <a:rPr lang="tr-TR" sz="1600" dirty="0" smtClean="0">
                <a:solidFill>
                  <a:srgbClr val="FFFFFF"/>
                </a:solidFill>
              </a:rPr>
              <a:t>Genişletmeleri</a:t>
            </a:r>
            <a:endParaRPr lang="en-US" sz="1600" dirty="0" smtClean="0">
              <a:solidFill>
                <a:srgbClr val="FFFFFF"/>
              </a:solidFill>
            </a:endParaRPr>
          </a:p>
        </p:txBody>
      </p:sp>
      <p:sp>
        <p:nvSpPr>
          <p:cNvPr id="28" name="Rectangle 27"/>
          <p:cNvSpPr/>
          <p:nvPr/>
        </p:nvSpPr>
        <p:spPr bwMode="auto">
          <a:xfrm>
            <a:off x="6629400" y="1066800"/>
            <a:ext cx="2133600" cy="228600"/>
          </a:xfrm>
          <a:prstGeom prst="rect">
            <a:avLst/>
          </a:prstGeom>
          <a:solidFill>
            <a:schemeClr val="tx2">
              <a:lumMod val="40000"/>
              <a:lumOff val="6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Windows/IIS/.NET 4.0</a:t>
            </a:r>
          </a:p>
        </p:txBody>
      </p:sp>
      <p:sp>
        <p:nvSpPr>
          <p:cNvPr id="29" name="Rounded Rectangle 28"/>
          <p:cNvSpPr/>
          <p:nvPr/>
        </p:nvSpPr>
        <p:spPr>
          <a:xfrm>
            <a:off x="2667000" y="3657600"/>
            <a:ext cx="1447800" cy="457200"/>
          </a:xfrm>
          <a:prstGeom prst="roundRect">
            <a:avLst/>
          </a:prstGeom>
          <a:solidFill>
            <a:schemeClr val="accent4">
              <a:lumMod val="5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tr-TR" sz="1200" b="1" dirty="0" smtClean="0">
                <a:solidFill>
                  <a:srgbClr val="FFFFFF"/>
                </a:solidFill>
              </a:rPr>
              <a:t>Güvenilirlik</a:t>
            </a:r>
          </a:p>
        </p:txBody>
      </p:sp>
      <p:sp>
        <p:nvSpPr>
          <p:cNvPr id="30" name="Rounded Rectangle 29"/>
          <p:cNvSpPr/>
          <p:nvPr/>
        </p:nvSpPr>
        <p:spPr>
          <a:xfrm>
            <a:off x="806302" y="3657600"/>
            <a:ext cx="1447800" cy="457200"/>
          </a:xfrm>
          <a:prstGeom prst="roundRect">
            <a:avLst/>
          </a:prstGeom>
          <a:solidFill>
            <a:schemeClr val="accent4">
              <a:lumMod val="5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tr-TR" sz="1200" b="1" dirty="0" smtClean="0">
                <a:solidFill>
                  <a:srgbClr val="FFFFFF"/>
                </a:solidFill>
              </a:rPr>
              <a:t>Keşif ve kontrol</a:t>
            </a:r>
          </a:p>
        </p:txBody>
      </p:sp>
      <p:sp>
        <p:nvSpPr>
          <p:cNvPr id="31" name="Rounded Rectangle 30"/>
          <p:cNvSpPr/>
          <p:nvPr/>
        </p:nvSpPr>
        <p:spPr>
          <a:xfrm>
            <a:off x="4648200" y="3657600"/>
            <a:ext cx="1371600" cy="457200"/>
          </a:xfrm>
          <a:prstGeom prst="roundRect">
            <a:avLst/>
          </a:prstGeom>
          <a:solidFill>
            <a:schemeClr val="accent4">
              <a:lumMod val="5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tr-TR" sz="1200" b="1" dirty="0" smtClean="0">
                <a:solidFill>
                  <a:srgbClr val="FFFFFF"/>
                </a:solidFill>
              </a:rPr>
              <a:t>Uygulama Bazında</a:t>
            </a:r>
            <a:endParaRPr lang="en-US" sz="1200" b="1" dirty="0" smtClean="0">
              <a:solidFill>
                <a:srgbClr val="FFFFFF"/>
              </a:solidFill>
            </a:endParaRPr>
          </a:p>
        </p:txBody>
      </p:sp>
      <p:sp>
        <p:nvSpPr>
          <p:cNvPr id="32" name="Rounded Rectangle 31"/>
          <p:cNvSpPr/>
          <p:nvPr/>
        </p:nvSpPr>
        <p:spPr>
          <a:xfrm>
            <a:off x="6477000" y="3657600"/>
            <a:ext cx="1447800" cy="457200"/>
          </a:xfrm>
          <a:prstGeom prst="roundRect">
            <a:avLst/>
          </a:prstGeom>
          <a:solidFill>
            <a:schemeClr val="accent4">
              <a:lumMod val="5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tr-TR" sz="1200" b="1" dirty="0" smtClean="0">
                <a:solidFill>
                  <a:srgbClr val="FFFFFF"/>
                </a:solidFill>
              </a:rPr>
              <a:t>Versiyonlama, Bölümleme</a:t>
            </a:r>
            <a:r>
              <a:rPr lang="en-US" sz="1200" b="1" dirty="0" smtClean="0">
                <a:solidFill>
                  <a:srgbClr val="FFFFFF"/>
                </a:solidFill>
              </a:rPr>
              <a:t>,</a:t>
            </a:r>
            <a:r>
              <a:rPr lang="tr-TR" sz="1200" b="1" dirty="0" smtClean="0">
                <a:solidFill>
                  <a:srgbClr val="FFFFFF"/>
                </a:solidFill>
              </a:rPr>
              <a:t> Yönlendirme</a:t>
            </a:r>
            <a:endParaRPr lang="en-US" sz="1200" b="1" dirty="0" smtClean="0">
              <a:solidFill>
                <a:srgbClr val="FFFFFF"/>
              </a:solidFill>
            </a:endParaRPr>
          </a:p>
        </p:txBody>
      </p:sp>
      <p:sp>
        <p:nvSpPr>
          <p:cNvPr id="33" name="Rounded Rectangle 32"/>
          <p:cNvSpPr/>
          <p:nvPr/>
        </p:nvSpPr>
        <p:spPr>
          <a:xfrm rot="16200000">
            <a:off x="6057900" y="3771900"/>
            <a:ext cx="5029200" cy="533400"/>
          </a:xfrm>
          <a:prstGeom prst="roundRect">
            <a:avLst>
              <a:gd name="adj" fmla="val 10953"/>
            </a:avLst>
          </a:prstGeom>
          <a:solidFill>
            <a:srgbClr val="9C42E6"/>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dirty="0" smtClean="0">
                <a:solidFill>
                  <a:schemeClr val="tx1"/>
                </a:solidFill>
              </a:rPr>
              <a:t>System Center</a:t>
            </a:r>
            <a:r>
              <a:rPr lang="tr-TR" dirty="0" smtClean="0">
                <a:solidFill>
                  <a:schemeClr val="tx1"/>
                </a:solidFill>
              </a:rPr>
              <a:t>    </a:t>
            </a:r>
            <a:endParaRPr lang="en-US" dirty="0">
              <a:solidFill>
                <a:schemeClr val="tx1"/>
              </a:solidFill>
            </a:endParaRPr>
          </a:p>
        </p:txBody>
      </p:sp>
      <p:sp>
        <p:nvSpPr>
          <p:cNvPr id="34" name="Rounded Rectangle 33"/>
          <p:cNvSpPr/>
          <p:nvPr/>
        </p:nvSpPr>
        <p:spPr>
          <a:xfrm rot="16200000">
            <a:off x="7772400" y="2286001"/>
            <a:ext cx="1600200" cy="381000"/>
          </a:xfrm>
          <a:prstGeom prst="roundRect">
            <a:avLst/>
          </a:prstGeom>
          <a:solidFill>
            <a:schemeClr val="accent4">
              <a:lumMod val="50000"/>
            </a:schemeClr>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050" b="1" dirty="0" smtClean="0">
                <a:solidFill>
                  <a:srgbClr val="FFFFFF"/>
                </a:solidFill>
              </a:rPr>
              <a:t>App Server SCOM Pack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Dublin Neler Vaat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Ediyor?</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762000" y="1066800"/>
            <a:ext cx="7696200" cy="5257800"/>
          </a:xfrm>
        </p:spPr>
        <p:txBody>
          <a:bodyPr>
            <a:noAutofit/>
          </a:bodyPr>
          <a:lstStyle/>
          <a:p>
            <a:pPr marL="0">
              <a:lnSpc>
                <a:spcPct val="10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WF ve WCF uygulamaları için </a:t>
            </a:r>
            <a:r>
              <a:rPr lang="tr-TR" sz="2000" i="1" dirty="0" smtClean="0">
                <a:solidFill>
                  <a:srgbClr val="FFC000"/>
                </a:solidFill>
                <a:effectLst>
                  <a:outerShdw blurRad="38100" dist="38100" dir="2700000" algn="tl">
                    <a:srgbClr val="000000">
                      <a:alpha val="43137"/>
                    </a:srgbClr>
                  </a:outerShdw>
                </a:effectLst>
              </a:rPr>
              <a:t>standart</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hosting</a:t>
            </a:r>
            <a:r>
              <a:rPr lang="tr-TR" sz="2000" dirty="0" smtClean="0">
                <a:effectLst>
                  <a:outerShdw blurRad="38100" dist="38100" dir="2700000" algn="tl">
                    <a:srgbClr val="000000">
                      <a:alpha val="43137"/>
                    </a:srgbClr>
                  </a:outerShdw>
                </a:effectLst>
              </a:rPr>
              <a:t>.</a:t>
            </a:r>
          </a:p>
          <a:p>
            <a:pPr marL="0">
              <a:lnSpc>
                <a:spcPct val="100000"/>
              </a:lnSpc>
              <a:spcBef>
                <a:spcPts val="600"/>
              </a:spcBef>
              <a:spcAft>
                <a:spcPts val="600"/>
              </a:spcAft>
            </a:pPr>
            <a:r>
              <a:rPr lang="en-US" sz="2000" i="1" dirty="0" smtClean="0">
                <a:solidFill>
                  <a:srgbClr val="FFC000"/>
                </a:solidFill>
                <a:effectLst>
                  <a:outerShdw blurRad="38100" dist="38100" dir="2700000" algn="tl">
                    <a:srgbClr val="000000">
                      <a:alpha val="43137"/>
                    </a:srgbClr>
                  </a:outerShdw>
                </a:effectLst>
              </a:rPr>
              <a:t>Windows Server</a:t>
            </a:r>
            <a:r>
              <a:rPr lang="en-US" sz="2000" dirty="0" smtClean="0">
                <a:solidFill>
                  <a:schemeClr val="accent2"/>
                </a:solidFill>
                <a:effectLst>
                  <a:outerShdw blurRad="38100" dist="38100" dir="2700000" algn="tl">
                    <a:srgbClr val="000000">
                      <a:alpha val="43137"/>
                    </a:srgbClr>
                  </a:outerShdw>
                </a:effectLst>
              </a:rPr>
              <a:t>' </a:t>
            </a:r>
            <a:r>
              <a:rPr lang="en-US" sz="2000" dirty="0" err="1" smtClean="0">
                <a:solidFill>
                  <a:schemeClr val="accent2"/>
                </a:solidFill>
                <a:effectLst>
                  <a:outerShdw blurRad="38100" dist="38100" dir="2700000" algn="tl">
                    <a:srgbClr val="000000">
                      <a:alpha val="43137"/>
                    </a:srgbClr>
                  </a:outerShdw>
                </a:effectLst>
              </a:rPr>
              <a:t>ın</a:t>
            </a:r>
            <a:r>
              <a:rPr lang="en-US" sz="2000" dirty="0" smtClean="0">
                <a:solidFill>
                  <a:schemeClr val="accent2"/>
                </a:solidFill>
                <a:effectLst>
                  <a:outerShdw blurRad="38100" dist="38100" dir="2700000" algn="tl">
                    <a:srgbClr val="000000">
                      <a:alpha val="43137"/>
                    </a:srgbClr>
                  </a:outerShdw>
                </a:effectLst>
              </a:rPr>
              <a:t> </a:t>
            </a:r>
            <a:r>
              <a:rPr lang="en-US" sz="2000" dirty="0" err="1" smtClean="0">
                <a:solidFill>
                  <a:schemeClr val="accent2"/>
                </a:solidFill>
                <a:effectLst>
                  <a:outerShdw blurRad="38100" dist="38100" dir="2700000" algn="tl">
                    <a:srgbClr val="000000">
                      <a:alpha val="43137"/>
                    </a:srgbClr>
                  </a:outerShdw>
                </a:effectLst>
              </a:rPr>
              <a:t>bir</a:t>
            </a:r>
            <a:r>
              <a:rPr lang="en-US" sz="2000" dirty="0" smtClean="0">
                <a:solidFill>
                  <a:schemeClr val="accent2"/>
                </a:solidFill>
                <a:effectLst>
                  <a:outerShdw blurRad="38100" dist="38100" dir="2700000" algn="tl">
                    <a:srgbClr val="000000">
                      <a:alpha val="43137"/>
                    </a:srgbClr>
                  </a:outerShdw>
                </a:effectLst>
              </a:rPr>
              <a:t> </a:t>
            </a:r>
            <a:r>
              <a:rPr lang="en-US" sz="2000" dirty="0" err="1" smtClean="0">
                <a:solidFill>
                  <a:schemeClr val="accent2"/>
                </a:solidFill>
                <a:effectLst>
                  <a:outerShdw blurRad="38100" dist="38100" dir="2700000" algn="tl">
                    <a:srgbClr val="000000">
                      <a:alpha val="43137"/>
                    </a:srgbClr>
                  </a:outerShdw>
                </a:effectLst>
              </a:rPr>
              <a:t>parçası</a:t>
            </a:r>
            <a:r>
              <a:rPr lang="en-US" sz="2000" dirty="0" smtClean="0">
                <a:solidFill>
                  <a:schemeClr val="accent2"/>
                </a:solidFill>
                <a:effectLst>
                  <a:outerShdw blurRad="38100" dist="38100" dir="2700000" algn="tl">
                    <a:srgbClr val="000000">
                      <a:alpha val="43137"/>
                    </a:srgbClr>
                  </a:outerShdw>
                </a:effectLst>
              </a:rPr>
              <a:t> </a:t>
            </a:r>
            <a:r>
              <a:rPr lang="en-US" sz="2000" dirty="0" err="1" smtClean="0">
                <a:solidFill>
                  <a:schemeClr val="accent2"/>
                </a:solidFill>
                <a:effectLst>
                  <a:outerShdw blurRad="38100" dist="38100" dir="2700000" algn="tl">
                    <a:srgbClr val="000000">
                      <a:alpha val="43137"/>
                    </a:srgbClr>
                  </a:outerShdw>
                </a:effectLst>
              </a:rPr>
              <a:t>olabilecek</a:t>
            </a:r>
            <a:r>
              <a:rPr lang="tr-TR" sz="2000" dirty="0" smtClean="0">
                <a:solidFill>
                  <a:schemeClr val="accent2"/>
                </a:solidFill>
                <a:effectLst>
                  <a:outerShdw blurRad="38100" dist="38100" dir="2700000" algn="tl">
                    <a:srgbClr val="000000">
                      <a:alpha val="43137"/>
                    </a:srgbClr>
                  </a:outerShdw>
                </a:effectLst>
              </a:rPr>
              <a:t> şekilde</a:t>
            </a:r>
            <a:r>
              <a:rPr lang="en-US" sz="2000" dirty="0" smtClean="0">
                <a:solidFill>
                  <a:schemeClr val="accent2"/>
                </a:solidFill>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Workflow </a:t>
            </a:r>
            <a:r>
              <a:rPr lang="tr-TR" sz="2000" dirty="0" smtClean="0">
                <a:solidFill>
                  <a:schemeClr val="accent2"/>
                </a:solidFill>
                <a:effectLst>
                  <a:outerShdw blurRad="38100" dist="38100" dir="2700000" algn="tl">
                    <a:srgbClr val="000000">
                      <a:alpha val="43137"/>
                    </a:srgbClr>
                  </a:outerShdw>
                </a:effectLst>
              </a:rPr>
              <a:t>‘ lar </a:t>
            </a:r>
            <a:r>
              <a:rPr lang="en-US" sz="2000" dirty="0" err="1" smtClean="0">
                <a:solidFill>
                  <a:schemeClr val="accent2"/>
                </a:solidFill>
                <a:effectLst>
                  <a:outerShdw blurRad="38100" dist="38100" dir="2700000" algn="tl">
                    <a:srgbClr val="000000">
                      <a:alpha val="43137"/>
                    </a:srgbClr>
                  </a:outerShdw>
                </a:effectLst>
              </a:rPr>
              <a:t>için</a:t>
            </a:r>
            <a:r>
              <a:rPr lang="en-US" sz="2000" dirty="0" smtClean="0">
                <a:solidFill>
                  <a:schemeClr val="accent2"/>
                </a:solidFill>
                <a:effectLst>
                  <a:outerShdw blurRad="38100" dist="38100" dir="2700000" algn="tl">
                    <a:srgbClr val="000000">
                      <a:alpha val="43137"/>
                    </a:srgbClr>
                  </a:outerShdw>
                </a:effectLst>
              </a:rPr>
              <a:t> </a:t>
            </a:r>
            <a:r>
              <a:rPr lang="en-US" sz="2000" i="1" dirty="0" err="1" smtClean="0">
                <a:solidFill>
                  <a:srgbClr val="FFC000"/>
                </a:solidFill>
                <a:effectLst>
                  <a:outerShdw blurRad="38100" dist="38100" dir="2700000" algn="tl">
                    <a:srgbClr val="000000">
                      <a:alpha val="43137"/>
                    </a:srgbClr>
                  </a:outerShdw>
                </a:effectLst>
              </a:rPr>
              <a:t>sunucu</a:t>
            </a:r>
            <a:r>
              <a:rPr lang="en-US"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görevi.</a:t>
            </a:r>
            <a:r>
              <a:rPr lang="en-US" sz="2000" dirty="0" smtClean="0">
                <a:solidFill>
                  <a:schemeClr val="accent2"/>
                </a:solidFill>
                <a:effectLst>
                  <a:outerShdw blurRad="38100" dist="38100" dir="2700000" algn="tl">
                    <a:srgbClr val="000000">
                      <a:alpha val="43137"/>
                    </a:srgbClr>
                  </a:outerShdw>
                </a:effectLst>
              </a:rPr>
              <a:t> </a:t>
            </a:r>
            <a:endParaRPr lang="tr-TR" sz="2000" dirty="0" smtClean="0">
              <a:solidFill>
                <a:schemeClr val="accent2"/>
              </a:solidFill>
              <a:effectLst>
                <a:outerShdw blurRad="38100" dist="38100" dir="2700000" algn="tl">
                  <a:srgbClr val="000000">
                    <a:alpha val="43137"/>
                  </a:srgbClr>
                </a:outerShdw>
              </a:effectLst>
            </a:endParaRPr>
          </a:p>
          <a:p>
            <a:pPr marL="0">
              <a:lnSpc>
                <a:spcPct val="10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Prebuilt</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Geliştirici Servisleri</a:t>
            </a:r>
          </a:p>
          <a:p>
            <a:pPr marL="0" lvl="1">
              <a:lnSpc>
                <a:spcPct val="10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Mesaj</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tabanlı</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bağıntı(Message Based Correlation)</a:t>
            </a:r>
          </a:p>
          <a:p>
            <a:pPr marL="0" lvl="1">
              <a:lnSpc>
                <a:spcPct val="10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İçerik</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tabanlı</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mesaj yönlendirme(Content Based Message Forwarding Service)</a:t>
            </a:r>
          </a:p>
          <a:p>
            <a:pPr marL="0" lvl="1">
              <a:lnSpc>
                <a:spcPct val="10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VS</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Şablonları</a:t>
            </a:r>
            <a:endParaRPr lang="tr-TR" sz="2000" i="1" dirty="0">
              <a:solidFill>
                <a:srgbClr val="FFC000"/>
              </a:solidFill>
              <a:effectLst>
                <a:outerShdw blurRad="38100" dist="38100" dir="2700000" algn="tl">
                  <a:srgbClr val="000000">
                    <a:alpha val="43137"/>
                  </a:srgbClr>
                </a:outerShdw>
              </a:effectLst>
            </a:endParaRPr>
          </a:p>
          <a:p>
            <a:pPr marL="0">
              <a:lnSpc>
                <a:spcPct val="10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Ölçeklenebilirlik</a:t>
            </a:r>
          </a:p>
          <a:p>
            <a:pPr marL="0">
              <a:lnSpc>
                <a:spcPct val="10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Kolay</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yönetilebilirlik</a:t>
            </a:r>
          </a:p>
          <a:p>
            <a:pPr marL="0">
              <a:lnSpc>
                <a:spcPct val="10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WF olaylarını </a:t>
            </a:r>
            <a:r>
              <a:rPr lang="tr-TR" sz="2000" i="1" dirty="0" smtClean="0">
                <a:solidFill>
                  <a:srgbClr val="FFC000"/>
                </a:solidFill>
                <a:effectLst>
                  <a:outerShdw blurRad="38100" dist="38100" dir="2700000" algn="tl">
                    <a:srgbClr val="000000">
                      <a:alpha val="43137"/>
                    </a:srgbClr>
                  </a:outerShdw>
                </a:effectLst>
              </a:rPr>
              <a:t>izleyebilme</a:t>
            </a:r>
            <a:endParaRPr lang="tr-TR" sz="2000" i="1" dirty="0" smtClean="0">
              <a:solidFill>
                <a:schemeClr val="accent2"/>
              </a:solidFill>
              <a:effectLst>
                <a:outerShdw blurRad="38100" dist="38100" dir="2700000" algn="tl">
                  <a:srgbClr val="000000">
                    <a:alpha val="43137"/>
                  </a:srgbClr>
                </a:outerShdw>
              </a:effectLst>
            </a:endParaRPr>
          </a:p>
          <a:p>
            <a:pPr marL="0">
              <a:lnSpc>
                <a:spcPct val="10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Genişletilmiş </a:t>
            </a:r>
            <a:r>
              <a:rPr lang="tr-TR" sz="2000" i="1" dirty="0" smtClean="0">
                <a:solidFill>
                  <a:srgbClr val="FFC000"/>
                </a:solidFill>
                <a:effectLst>
                  <a:outerShdw blurRad="38100" dist="38100" dir="2700000" algn="tl">
                    <a:srgbClr val="000000">
                      <a:alpha val="43137"/>
                    </a:srgbClr>
                  </a:outerShdw>
                </a:effectLst>
              </a:rPr>
              <a:t>izleme</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ve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yönetim</a:t>
            </a:r>
            <a:r>
              <a:rPr lang="tr-TR" sz="2000" dirty="0" smtClean="0">
                <a:solidFill>
                  <a:schemeClr val="accent2"/>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Dublin için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Örnek Vaka</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5" name="Can 4"/>
          <p:cNvSpPr/>
          <p:nvPr/>
        </p:nvSpPr>
        <p:spPr>
          <a:xfrm>
            <a:off x="7315200" y="2743200"/>
            <a:ext cx="1295400" cy="1219200"/>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Sürerlik</a:t>
            </a:r>
          </a:p>
          <a:p>
            <a:pPr algn="ctr"/>
            <a:r>
              <a:rPr lang="tr-TR" dirty="0" smtClean="0">
                <a:solidFill>
                  <a:schemeClr val="bg1"/>
                </a:solidFill>
              </a:rPr>
              <a:t>Deposu</a:t>
            </a:r>
            <a:endParaRPr lang="en-US" dirty="0">
              <a:solidFill>
                <a:schemeClr val="bg1"/>
              </a:solidFill>
            </a:endParaRPr>
          </a:p>
        </p:txBody>
      </p:sp>
      <p:sp>
        <p:nvSpPr>
          <p:cNvPr id="6" name="Rounded Rectangle 5"/>
          <p:cNvSpPr/>
          <p:nvPr/>
        </p:nvSpPr>
        <p:spPr>
          <a:xfrm>
            <a:off x="5638800" y="1524000"/>
            <a:ext cx="990600" cy="1447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Dublin</a:t>
            </a:r>
            <a:endParaRPr lang="en-US" dirty="0">
              <a:effectLst>
                <a:outerShdw blurRad="38100" dist="38100" dir="2700000" algn="tl">
                  <a:srgbClr val="000000">
                    <a:alpha val="43137"/>
                  </a:srgbClr>
                </a:outerShdw>
              </a:effectLst>
            </a:endParaRPr>
          </a:p>
        </p:txBody>
      </p:sp>
      <p:sp>
        <p:nvSpPr>
          <p:cNvPr id="7" name="Rounded Rectangle 6"/>
          <p:cNvSpPr/>
          <p:nvPr/>
        </p:nvSpPr>
        <p:spPr>
          <a:xfrm>
            <a:off x="5638800" y="3657600"/>
            <a:ext cx="990600" cy="1447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Dublin</a:t>
            </a:r>
            <a:endParaRPr lang="en-US" dirty="0">
              <a:effectLst>
                <a:outerShdw blurRad="38100" dist="38100" dir="2700000" algn="tl">
                  <a:srgbClr val="000000">
                    <a:alpha val="43137"/>
                  </a:srgbClr>
                </a:outerShdw>
              </a:effectLst>
            </a:endParaRPr>
          </a:p>
        </p:txBody>
      </p:sp>
      <p:cxnSp>
        <p:nvCxnSpPr>
          <p:cNvPr id="10" name="Shape 9"/>
          <p:cNvCxnSpPr>
            <a:stCxn id="6" idx="3"/>
            <a:endCxn id="5" idx="1"/>
          </p:cNvCxnSpPr>
          <p:nvPr/>
        </p:nvCxnSpPr>
        <p:spPr>
          <a:xfrm>
            <a:off x="6629400" y="2247900"/>
            <a:ext cx="1333500" cy="495300"/>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hape 11"/>
          <p:cNvCxnSpPr>
            <a:stCxn id="5" idx="3"/>
            <a:endCxn id="7" idx="3"/>
          </p:cNvCxnSpPr>
          <p:nvPr/>
        </p:nvCxnSpPr>
        <p:spPr>
          <a:xfrm rot="5400000">
            <a:off x="7086600" y="3505200"/>
            <a:ext cx="419100" cy="1333500"/>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Diamond 15"/>
          <p:cNvSpPr/>
          <p:nvPr/>
        </p:nvSpPr>
        <p:spPr>
          <a:xfrm>
            <a:off x="4876800" y="4147458"/>
            <a:ext cx="457200" cy="4572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4893129" y="2008413"/>
            <a:ext cx="457200" cy="4572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Elbow Connector 18"/>
          <p:cNvCxnSpPr>
            <a:stCxn id="6" idx="1"/>
            <a:endCxn id="17" idx="3"/>
          </p:cNvCxnSpPr>
          <p:nvPr/>
        </p:nvCxnSpPr>
        <p:spPr>
          <a:xfrm rot="10800000">
            <a:off x="5350330" y="2237014"/>
            <a:ext cx="288471" cy="10887"/>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 idx="1"/>
            <a:endCxn id="16" idx="3"/>
          </p:cNvCxnSpPr>
          <p:nvPr/>
        </p:nvCxnSpPr>
        <p:spPr>
          <a:xfrm rot="10800000">
            <a:off x="5334000" y="4376058"/>
            <a:ext cx="304800" cy="5442"/>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819400" y="1905000"/>
            <a:ext cx="609600" cy="533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IIS</a:t>
            </a:r>
            <a:endParaRPr lang="en-US" dirty="0">
              <a:solidFill>
                <a:schemeClr val="bg1"/>
              </a:solidFill>
            </a:endParaRPr>
          </a:p>
        </p:txBody>
      </p:sp>
      <p:sp>
        <p:nvSpPr>
          <p:cNvPr id="25" name="Rounded Rectangle 24"/>
          <p:cNvSpPr/>
          <p:nvPr/>
        </p:nvSpPr>
        <p:spPr>
          <a:xfrm>
            <a:off x="3505200" y="1905000"/>
            <a:ext cx="1066800" cy="533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Asp.Net</a:t>
            </a:r>
            <a:endParaRPr lang="en-US" dirty="0">
              <a:solidFill>
                <a:schemeClr val="bg1"/>
              </a:solidFill>
            </a:endParaRPr>
          </a:p>
        </p:txBody>
      </p:sp>
      <p:sp>
        <p:nvSpPr>
          <p:cNvPr id="26" name="Rounded Rectangle 25"/>
          <p:cNvSpPr/>
          <p:nvPr/>
        </p:nvSpPr>
        <p:spPr>
          <a:xfrm>
            <a:off x="2819400" y="2667000"/>
            <a:ext cx="609600" cy="533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IIS</a:t>
            </a:r>
            <a:endParaRPr lang="en-US" dirty="0">
              <a:solidFill>
                <a:schemeClr val="bg1"/>
              </a:solidFill>
            </a:endParaRPr>
          </a:p>
        </p:txBody>
      </p:sp>
      <p:sp>
        <p:nvSpPr>
          <p:cNvPr id="27" name="Rounded Rectangle 26"/>
          <p:cNvSpPr/>
          <p:nvPr/>
        </p:nvSpPr>
        <p:spPr>
          <a:xfrm>
            <a:off x="3505200" y="2667000"/>
            <a:ext cx="1066800" cy="533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Asp.Net</a:t>
            </a:r>
            <a:endParaRPr lang="en-US" dirty="0">
              <a:solidFill>
                <a:schemeClr val="bg1"/>
              </a:solidFill>
            </a:endParaRPr>
          </a:p>
        </p:txBody>
      </p:sp>
      <p:sp>
        <p:nvSpPr>
          <p:cNvPr id="28" name="Rounded Rectangle 27"/>
          <p:cNvSpPr/>
          <p:nvPr/>
        </p:nvSpPr>
        <p:spPr>
          <a:xfrm>
            <a:off x="2819400" y="3429000"/>
            <a:ext cx="609600" cy="533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IIS</a:t>
            </a:r>
            <a:endParaRPr lang="en-US" dirty="0">
              <a:solidFill>
                <a:schemeClr val="bg1"/>
              </a:solidFill>
            </a:endParaRPr>
          </a:p>
        </p:txBody>
      </p:sp>
      <p:sp>
        <p:nvSpPr>
          <p:cNvPr id="29" name="Rounded Rectangle 28"/>
          <p:cNvSpPr/>
          <p:nvPr/>
        </p:nvSpPr>
        <p:spPr>
          <a:xfrm>
            <a:off x="3505200" y="3429000"/>
            <a:ext cx="1066800" cy="533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Asp.Net</a:t>
            </a:r>
            <a:endParaRPr lang="en-US" dirty="0">
              <a:solidFill>
                <a:schemeClr val="bg1"/>
              </a:solidFill>
            </a:endParaRPr>
          </a:p>
        </p:txBody>
      </p:sp>
      <p:sp>
        <p:nvSpPr>
          <p:cNvPr id="30" name="Rounded Rectangle 29"/>
          <p:cNvSpPr/>
          <p:nvPr/>
        </p:nvSpPr>
        <p:spPr>
          <a:xfrm>
            <a:off x="2819400" y="4191000"/>
            <a:ext cx="609600" cy="533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IIS</a:t>
            </a:r>
            <a:endParaRPr lang="en-US" dirty="0">
              <a:solidFill>
                <a:schemeClr val="bg1"/>
              </a:solidFill>
            </a:endParaRPr>
          </a:p>
        </p:txBody>
      </p:sp>
      <p:sp>
        <p:nvSpPr>
          <p:cNvPr id="31" name="Rounded Rectangle 30"/>
          <p:cNvSpPr/>
          <p:nvPr/>
        </p:nvSpPr>
        <p:spPr>
          <a:xfrm>
            <a:off x="3505200" y="4191000"/>
            <a:ext cx="1066800" cy="533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Asp.Net</a:t>
            </a:r>
            <a:endParaRPr lang="en-US" dirty="0">
              <a:solidFill>
                <a:schemeClr val="bg1"/>
              </a:solidFill>
            </a:endParaRPr>
          </a:p>
        </p:txBody>
      </p:sp>
      <p:cxnSp>
        <p:nvCxnSpPr>
          <p:cNvPr id="33" name="Curved Connector 32"/>
          <p:cNvCxnSpPr>
            <a:stCxn id="25" idx="0"/>
            <a:endCxn id="17" idx="0"/>
          </p:cNvCxnSpPr>
          <p:nvPr/>
        </p:nvCxnSpPr>
        <p:spPr>
          <a:xfrm rot="16200000" flipH="1">
            <a:off x="4528457" y="1415142"/>
            <a:ext cx="103413" cy="1083129"/>
          </a:xfrm>
          <a:prstGeom prst="curvedConnector3">
            <a:avLst>
              <a:gd name="adj1" fmla="val -221055"/>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31" idx="2"/>
            <a:endCxn id="16" idx="2"/>
          </p:cNvCxnSpPr>
          <p:nvPr/>
        </p:nvCxnSpPr>
        <p:spPr>
          <a:xfrm rot="5400000" flipH="1" flipV="1">
            <a:off x="4512129" y="4131129"/>
            <a:ext cx="119742" cy="1066800"/>
          </a:xfrm>
          <a:prstGeom prst="curvedConnector3">
            <a:avLst>
              <a:gd name="adj1" fmla="val -19091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1143000" y="2819400"/>
            <a:ext cx="1371600" cy="9144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rPr>
              <a:t>Yük Dengeleyici</a:t>
            </a:r>
            <a:endParaRPr lang="en-US" sz="1600" dirty="0">
              <a:solidFill>
                <a:schemeClr val="bg1"/>
              </a:solidFill>
            </a:endParaRPr>
          </a:p>
        </p:txBody>
      </p:sp>
      <p:cxnSp>
        <p:nvCxnSpPr>
          <p:cNvPr id="42" name="Curved Connector 32"/>
          <p:cNvCxnSpPr>
            <a:stCxn id="41" idx="0"/>
            <a:endCxn id="24" idx="1"/>
          </p:cNvCxnSpPr>
          <p:nvPr/>
        </p:nvCxnSpPr>
        <p:spPr>
          <a:xfrm rot="5400000" flipH="1" flipV="1">
            <a:off x="2000250" y="2000250"/>
            <a:ext cx="647700" cy="990600"/>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32"/>
          <p:cNvCxnSpPr>
            <a:stCxn id="41" idx="2"/>
            <a:endCxn id="30" idx="1"/>
          </p:cNvCxnSpPr>
          <p:nvPr/>
        </p:nvCxnSpPr>
        <p:spPr>
          <a:xfrm rot="16200000" flipH="1">
            <a:off x="1962150" y="3600450"/>
            <a:ext cx="723900" cy="990600"/>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55"/>
          <p:cNvGrpSpPr/>
          <p:nvPr/>
        </p:nvGrpSpPr>
        <p:grpSpPr>
          <a:xfrm>
            <a:off x="228600" y="3048000"/>
            <a:ext cx="218661" cy="457201"/>
            <a:chOff x="1143000" y="2057400"/>
            <a:chExt cx="218661" cy="457201"/>
          </a:xfrm>
        </p:grpSpPr>
        <p:sp>
          <p:nvSpPr>
            <p:cNvPr id="57" name="Oval 56"/>
            <p:cNvSpPr/>
            <p:nvPr/>
          </p:nvSpPr>
          <p:spPr>
            <a:xfrm flipH="1">
              <a:off x="1162878" y="2057400"/>
              <a:ext cx="159026" cy="1590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7" idx="4"/>
            </p:cNvCxnSpPr>
            <p:nvPr/>
          </p:nvCxnSpPr>
          <p:spPr>
            <a:xfrm rot="16200000" flipH="1">
              <a:off x="1152939" y="2305878"/>
              <a:ext cx="178904" cy="4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H="1" flipV="1">
              <a:off x="1241977" y="2395330"/>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133061" y="2405270"/>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H="1" flipV="1">
              <a:off x="1241977" y="2216426"/>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133061" y="2226365"/>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grpSp>
      <p:cxnSp>
        <p:nvCxnSpPr>
          <p:cNvPr id="63" name="Curved Connector 32"/>
          <p:cNvCxnSpPr>
            <a:endCxn id="41" idx="1"/>
          </p:cNvCxnSpPr>
          <p:nvPr/>
        </p:nvCxnSpPr>
        <p:spPr>
          <a:xfrm>
            <a:off x="533400" y="3276600"/>
            <a:ext cx="609600" cy="1588"/>
          </a:xfrm>
          <a:prstGeom prst="curved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315200" y="1371600"/>
            <a:ext cx="1752600" cy="1015663"/>
          </a:xfrm>
          <a:prstGeom prst="rect">
            <a:avLst/>
          </a:prstGeom>
          <a:noFill/>
        </p:spPr>
        <p:txBody>
          <a:bodyPr wrap="square" rtlCol="0">
            <a:spAutoFit/>
          </a:bodyPr>
          <a:lstStyle/>
          <a:p>
            <a:r>
              <a:rPr lang="tr-TR" sz="2000" dirty="0" smtClean="0"/>
              <a:t>WF Durumunu </a:t>
            </a:r>
          </a:p>
          <a:p>
            <a:r>
              <a:rPr lang="tr-TR" sz="2000" dirty="0" smtClean="0"/>
              <a:t>Sakla</a:t>
            </a:r>
            <a:endParaRPr lang="en-US" sz="2000" dirty="0"/>
          </a:p>
        </p:txBody>
      </p:sp>
      <p:sp>
        <p:nvSpPr>
          <p:cNvPr id="79" name="TextBox 78"/>
          <p:cNvSpPr txBox="1"/>
          <p:nvPr/>
        </p:nvSpPr>
        <p:spPr>
          <a:xfrm>
            <a:off x="7086600" y="4419600"/>
            <a:ext cx="1752600" cy="1015663"/>
          </a:xfrm>
          <a:prstGeom prst="rect">
            <a:avLst/>
          </a:prstGeom>
          <a:noFill/>
        </p:spPr>
        <p:txBody>
          <a:bodyPr wrap="square" rtlCol="0">
            <a:spAutoFit/>
          </a:bodyPr>
          <a:lstStyle/>
          <a:p>
            <a:r>
              <a:rPr lang="tr-TR" sz="2000" dirty="0" smtClean="0">
                <a:effectLst>
                  <a:outerShdw blurRad="38100" dist="38100" dir="2700000" algn="tl">
                    <a:srgbClr val="000000">
                      <a:alpha val="43137"/>
                    </a:srgbClr>
                  </a:outerShdw>
                </a:effectLst>
              </a:rPr>
              <a:t>WF Durumunu </a:t>
            </a:r>
          </a:p>
          <a:p>
            <a:r>
              <a:rPr lang="tr-TR" sz="2000" dirty="0" smtClean="0">
                <a:effectLst>
                  <a:outerShdw blurRad="38100" dist="38100" dir="2700000" algn="tl">
                    <a:srgbClr val="000000">
                      <a:alpha val="43137"/>
                    </a:srgbClr>
                  </a:outerShdw>
                </a:effectLst>
              </a:rPr>
              <a:t>Yükle</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1000" fill="hold"/>
                                        <p:tgtEl>
                                          <p:spTgt spid="33"/>
                                        </p:tgtEl>
                                        <p:attrNameLst>
                                          <p:attrName>ppt_x</p:attrName>
                                        </p:attrNameLst>
                                      </p:cBhvr>
                                      <p:tavLst>
                                        <p:tav tm="0">
                                          <p:val>
                                            <p:strVal val="0-#ppt_w/2"/>
                                          </p:val>
                                        </p:tav>
                                        <p:tav tm="100000">
                                          <p:val>
                                            <p:strVal val="#ppt_x"/>
                                          </p:val>
                                        </p:tav>
                                      </p:tavLst>
                                    </p:anim>
                                    <p:anim calcmode="lin" valueType="num">
                                      <p:cBhvr additive="base">
                                        <p:cTn id="14" dur="1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box(in)">
                                      <p:cBhvr>
                                        <p:cTn id="25" dur="10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1000" fill="hold"/>
                                        <p:tgtEl>
                                          <p:spTgt spid="45"/>
                                        </p:tgtEl>
                                        <p:attrNameLst>
                                          <p:attrName>ppt_x</p:attrName>
                                        </p:attrNameLst>
                                      </p:cBhvr>
                                      <p:tavLst>
                                        <p:tav tm="0">
                                          <p:val>
                                            <p:strVal val="0-#ppt_w/2"/>
                                          </p:val>
                                        </p:tav>
                                        <p:tav tm="100000">
                                          <p:val>
                                            <p:strVal val="#ppt_x"/>
                                          </p:val>
                                        </p:tav>
                                      </p:tavLst>
                                    </p:anim>
                                    <p:anim calcmode="lin" valueType="num">
                                      <p:cBhvr additive="base">
                                        <p:cTn id="31" dur="1000" fill="hold"/>
                                        <p:tgtEl>
                                          <p:spTgt spid="45"/>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1000" fill="hold"/>
                                        <p:tgtEl>
                                          <p:spTgt spid="34"/>
                                        </p:tgtEl>
                                        <p:attrNameLst>
                                          <p:attrName>ppt_x</p:attrName>
                                        </p:attrNameLst>
                                      </p:cBhvr>
                                      <p:tavLst>
                                        <p:tav tm="0">
                                          <p:val>
                                            <p:strVal val="0-#ppt_w/2"/>
                                          </p:val>
                                        </p:tav>
                                        <p:tav tm="100000">
                                          <p:val>
                                            <p:strVal val="#ppt_x"/>
                                          </p:val>
                                        </p:tav>
                                      </p:tavLst>
                                    </p:anim>
                                    <p:anim calcmode="lin" valueType="num">
                                      <p:cBhvr additive="base">
                                        <p:cTn id="35" dur="1000" fill="hold"/>
                                        <p:tgtEl>
                                          <p:spTgt spid="34"/>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0-#ppt_w/2"/>
                                          </p:val>
                                        </p:tav>
                                        <p:tav tm="100000">
                                          <p:val>
                                            <p:strVal val="#ppt_x"/>
                                          </p:val>
                                        </p:tav>
                                      </p:tavLst>
                                    </p:anim>
                                    <p:anim calcmode="lin" valueType="num">
                                      <p:cBhvr additive="base">
                                        <p:cTn id="39" dur="1000" fill="hold"/>
                                        <p:tgtEl>
                                          <p:spTgt spid="12"/>
                                        </p:tgtEl>
                                        <p:attrNameLst>
                                          <p:attrName>ppt_y</p:attrName>
                                        </p:attrNameLst>
                                      </p:cBhvr>
                                      <p:tavLst>
                                        <p:tav tm="0">
                                          <p:val>
                                            <p:strVal val="#ppt_y"/>
                                          </p:val>
                                        </p:tav>
                                        <p:tav tm="100000">
                                          <p:val>
                                            <p:strVal val="#ppt_y"/>
                                          </p:val>
                                        </p:tav>
                                      </p:tavLst>
                                    </p:anim>
                                  </p:childTnLst>
                                </p:cTn>
                              </p:par>
                              <p:par>
                                <p:cTn id="40" presetID="4" presetClass="entr" presetSubtype="16"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box(in)">
                                      <p:cBhvr>
                                        <p:cTn id="42"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Oslo?</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5" name="Can 4"/>
          <p:cNvSpPr/>
          <p:nvPr/>
        </p:nvSpPr>
        <p:spPr>
          <a:xfrm>
            <a:off x="3276600" y="3505200"/>
            <a:ext cx="2362200" cy="15240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Oslo</a:t>
            </a:r>
          </a:p>
          <a:p>
            <a:pPr algn="ctr"/>
            <a:r>
              <a:rPr lang="tr-TR" dirty="0" smtClean="0">
                <a:effectLst>
                  <a:outerShdw blurRad="38100" dist="38100" dir="2700000" algn="tl">
                    <a:srgbClr val="000000">
                      <a:alpha val="43137"/>
                    </a:srgbClr>
                  </a:outerShdw>
                </a:effectLst>
              </a:rPr>
              <a:t>Saklama Deposu</a:t>
            </a:r>
          </a:p>
          <a:p>
            <a:pPr algn="ctr"/>
            <a:r>
              <a:rPr lang="tr-TR" dirty="0" smtClean="0">
                <a:effectLst>
                  <a:outerShdw blurRad="38100" dist="38100" dir="2700000" algn="tl">
                    <a:srgbClr val="000000">
                      <a:alpha val="43137"/>
                    </a:srgbClr>
                  </a:outerShdw>
                </a:effectLst>
              </a:rPr>
              <a:t>(Repository)</a:t>
            </a:r>
            <a:endParaRPr lang="en-US" dirty="0">
              <a:effectLst>
                <a:outerShdw blurRad="38100" dist="38100" dir="2700000" algn="tl">
                  <a:srgbClr val="000000">
                    <a:alpha val="43137"/>
                  </a:srgbClr>
                </a:outerShdw>
              </a:effectLst>
            </a:endParaRPr>
          </a:p>
        </p:txBody>
      </p:sp>
      <p:grpSp>
        <p:nvGrpSpPr>
          <p:cNvPr id="3" name="Group 8"/>
          <p:cNvGrpSpPr/>
          <p:nvPr/>
        </p:nvGrpSpPr>
        <p:grpSpPr>
          <a:xfrm>
            <a:off x="838200" y="2362200"/>
            <a:ext cx="2438401" cy="1904999"/>
            <a:chOff x="838200" y="2362200"/>
            <a:chExt cx="2438401" cy="1904999"/>
          </a:xfrm>
        </p:grpSpPr>
        <p:sp>
          <p:nvSpPr>
            <p:cNvPr id="6" name="TextBox 5"/>
            <p:cNvSpPr txBox="1"/>
            <p:nvPr/>
          </p:nvSpPr>
          <p:spPr>
            <a:xfrm>
              <a:off x="838200" y="2362200"/>
              <a:ext cx="1828800" cy="1015663"/>
            </a:xfrm>
            <a:prstGeom prst="rect">
              <a:avLst/>
            </a:prstGeom>
            <a:noFill/>
          </p:spPr>
          <p:txBody>
            <a:bodyPr wrap="square" rtlCol="0">
              <a:spAutoFit/>
            </a:bodyPr>
            <a:lstStyle/>
            <a:p>
              <a:pPr algn="ctr"/>
              <a:r>
                <a:rPr lang="tr-TR" sz="2000" dirty="0" smtClean="0">
                  <a:effectLst>
                    <a:outerShdw blurRad="38100" dist="38100" dir="2700000" algn="tl">
                      <a:srgbClr val="000000">
                        <a:alpha val="43137"/>
                      </a:srgbClr>
                    </a:outerShdw>
                  </a:effectLst>
                </a:rPr>
                <a:t>“M” ile modelin tanımlanması</a:t>
              </a:r>
              <a:endParaRPr lang="en-US" sz="2000" dirty="0">
                <a:effectLst>
                  <a:outerShdw blurRad="38100" dist="38100" dir="2700000" algn="tl">
                    <a:srgbClr val="000000">
                      <a:alpha val="43137"/>
                    </a:srgbClr>
                  </a:outerShdw>
                </a:effectLst>
              </a:endParaRPr>
            </a:p>
          </p:txBody>
        </p:sp>
        <p:cxnSp>
          <p:nvCxnSpPr>
            <p:cNvPr id="10" name="Shape 9"/>
            <p:cNvCxnSpPr>
              <a:stCxn id="6" idx="2"/>
              <a:endCxn id="5" idx="2"/>
            </p:cNvCxnSpPr>
            <p:nvPr/>
          </p:nvCxnSpPr>
          <p:spPr>
            <a:xfrm rot="16200000" flipH="1">
              <a:off x="2069932" y="3060531"/>
              <a:ext cx="889337" cy="1524000"/>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1"/>
          <p:cNvGrpSpPr/>
          <p:nvPr/>
        </p:nvGrpSpPr>
        <p:grpSpPr>
          <a:xfrm>
            <a:off x="5638800" y="1551291"/>
            <a:ext cx="2517058" cy="2715910"/>
            <a:chOff x="5638800" y="1551291"/>
            <a:chExt cx="2517058" cy="2715910"/>
          </a:xfrm>
        </p:grpSpPr>
        <p:sp>
          <p:nvSpPr>
            <p:cNvPr id="7" name="Parallelogram 6"/>
            <p:cNvSpPr/>
            <p:nvPr/>
          </p:nvSpPr>
          <p:spPr>
            <a:xfrm rot="4683865">
              <a:off x="6552513" y="1752743"/>
              <a:ext cx="1298217" cy="895313"/>
            </a:xfrm>
            <a:prstGeom prst="parallelogram">
              <a:avLst>
                <a:gd name="adj" fmla="val 57216"/>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477000" y="2819400"/>
              <a:ext cx="1678858" cy="707886"/>
            </a:xfrm>
            <a:prstGeom prst="rect">
              <a:avLst/>
            </a:prstGeom>
            <a:noFill/>
          </p:spPr>
          <p:txBody>
            <a:bodyPr wrap="none" rtlCol="0">
              <a:spAutoFit/>
            </a:bodyPr>
            <a:lstStyle/>
            <a:p>
              <a:r>
                <a:rPr lang="tr-TR" sz="2000" dirty="0" smtClean="0">
                  <a:effectLst>
                    <a:outerShdw blurRad="38100" dist="38100" dir="2700000" algn="tl">
                      <a:srgbClr val="000000">
                        <a:alpha val="43137"/>
                      </a:srgbClr>
                    </a:outerShdw>
                  </a:effectLst>
                </a:rPr>
                <a:t>Visual Studio</a:t>
              </a:r>
            </a:p>
            <a:p>
              <a:r>
                <a:rPr lang="tr-TR" sz="2000" dirty="0" smtClean="0">
                  <a:effectLst>
                    <a:outerShdw blurRad="38100" dist="38100" dir="2700000" algn="tl">
                      <a:srgbClr val="000000">
                        <a:alpha val="43137"/>
                      </a:srgbClr>
                    </a:outerShdw>
                  </a:effectLst>
                </a:rPr>
                <a:t>“Quadrant”</a:t>
              </a:r>
              <a:endParaRPr lang="en-US" sz="2000" dirty="0">
                <a:effectLst>
                  <a:outerShdw blurRad="38100" dist="38100" dir="2700000" algn="tl">
                    <a:srgbClr val="000000">
                      <a:alpha val="43137"/>
                    </a:srgbClr>
                  </a:outerShdw>
                </a:effectLst>
              </a:endParaRPr>
            </a:p>
          </p:txBody>
        </p:sp>
        <p:cxnSp>
          <p:nvCxnSpPr>
            <p:cNvPr id="11" name="Shape 10"/>
            <p:cNvCxnSpPr>
              <a:stCxn id="8" idx="2"/>
              <a:endCxn id="5" idx="4"/>
            </p:cNvCxnSpPr>
            <p:nvPr/>
          </p:nvCxnSpPr>
          <p:spPr>
            <a:xfrm rot="5400000">
              <a:off x="6107658" y="3058429"/>
              <a:ext cx="739914" cy="1677629"/>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962400" y="1981200"/>
            <a:ext cx="1056700" cy="646331"/>
          </a:xfrm>
          <a:prstGeom prst="rect">
            <a:avLst/>
          </a:prstGeom>
          <a:solidFill>
            <a:schemeClr val="accent2"/>
          </a:solidFill>
          <a:ln>
            <a:solidFill>
              <a:schemeClr val="tx1"/>
            </a:solidFill>
          </a:ln>
        </p:spPr>
        <p:txBody>
          <a:bodyPr wrap="none" rtlCol="0">
            <a:spAutoFit/>
          </a:bodyPr>
          <a:lstStyle/>
          <a:p>
            <a:r>
              <a:rPr lang="tr-TR" sz="3600" dirty="0" smtClean="0">
                <a:effectLst>
                  <a:outerShdw blurRad="38100" dist="38100" dir="2700000" algn="tl">
                    <a:srgbClr val="000000">
                      <a:alpha val="43137"/>
                    </a:srgbClr>
                  </a:outerShdw>
                </a:effectLst>
              </a:rPr>
              <a:t>TLR</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1+#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ou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Oslo Neler Vaat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Ediyor?</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4" name="Content Placeholder 2"/>
          <p:cNvSpPr>
            <a:spLocks noGrp="1"/>
          </p:cNvSpPr>
          <p:nvPr>
            <p:ph idx="1"/>
          </p:nvPr>
        </p:nvSpPr>
        <p:spPr>
          <a:xfrm>
            <a:off x="533400" y="1295400"/>
            <a:ext cx="8229600" cy="4525963"/>
          </a:xfrm>
        </p:spPr>
        <p:txBody>
          <a:bodyPr>
            <a:normAutofit/>
          </a:bodyPr>
          <a:lstStyle/>
          <a:p>
            <a:pPr>
              <a:lnSpc>
                <a:spcPct val="15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WF</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WCF</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gibi ekipmanları içeren iş çözümlerine ait </a:t>
            </a:r>
            <a:r>
              <a:rPr lang="tr-TR" sz="2000" i="1" dirty="0" smtClean="0">
                <a:solidFill>
                  <a:srgbClr val="FFC000"/>
                </a:solidFill>
                <a:effectLst>
                  <a:outerShdw blurRad="38100" dist="38100" dir="2700000" algn="tl">
                    <a:srgbClr val="000000">
                      <a:alpha val="43137"/>
                    </a:srgbClr>
                  </a:outerShdw>
                </a:effectLst>
              </a:rPr>
              <a:t>bilgilerin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modelleme dili(“M”) </a:t>
            </a:r>
            <a:r>
              <a:rPr lang="tr-TR" sz="2000" dirty="0" smtClean="0">
                <a:solidFill>
                  <a:schemeClr val="accent2"/>
                </a:solidFill>
                <a:effectLst>
                  <a:outerShdw blurRad="38100" dist="38100" dir="2700000" algn="tl">
                    <a:srgbClr val="000000">
                      <a:alpha val="43137"/>
                    </a:srgbClr>
                  </a:outerShdw>
                </a:effectLst>
              </a:rPr>
              <a:t>ile tanımlanabilmesi.</a:t>
            </a:r>
          </a:p>
          <a:p>
            <a:pPr>
              <a:lnSpc>
                <a:spcPct val="15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Tanımlanan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bilgilerin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ve bu bilgilere ait </a:t>
            </a:r>
            <a:r>
              <a:rPr lang="tr-TR" sz="2000" i="1" dirty="0" smtClean="0">
                <a:solidFill>
                  <a:srgbClr val="FFC000"/>
                </a:solidFill>
                <a:effectLst>
                  <a:outerShdw blurRad="38100" dist="38100" dir="2700000" algn="tl">
                    <a:srgbClr val="000000">
                      <a:alpha val="43137"/>
                    </a:srgbClr>
                  </a:outerShdw>
                </a:effectLst>
              </a:rPr>
              <a:t>şemaların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SQL</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kaynaklı bir saklama deposunda</a:t>
            </a:r>
            <a:r>
              <a:rPr lang="tr-TR" sz="2000" i="1" dirty="0" smtClean="0">
                <a:solidFill>
                  <a:srgbClr val="FFC000"/>
                </a:solidFill>
                <a:effectLst>
                  <a:outerShdw blurRad="38100" dist="38100" dir="2700000" algn="tl">
                    <a:srgbClr val="000000">
                      <a:alpha val="43137"/>
                    </a:srgbClr>
                  </a:outerShdw>
                </a:effectLst>
              </a:rPr>
              <a:t>(Repository)</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tutulabilmesi.</a:t>
            </a:r>
          </a:p>
          <a:p>
            <a:pPr>
              <a:lnSpc>
                <a:spcPct val="15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Saklanan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bilgilerden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üretilen iş süreçlerinin </a:t>
            </a:r>
            <a:r>
              <a:rPr lang="tr-TR" sz="2000" i="1" dirty="0" smtClean="0">
                <a:solidFill>
                  <a:srgbClr val="FFC000"/>
                </a:solidFill>
                <a:effectLst>
                  <a:outerShdw blurRad="38100" dist="38100" dir="2700000" algn="tl">
                    <a:srgbClr val="000000">
                      <a:alpha val="43137"/>
                    </a:srgbClr>
                  </a:outerShdw>
                </a:effectLst>
              </a:rPr>
              <a:t>Visual</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Studio, Quadrant</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gibi araçlarca kullanılabilmesi.</a:t>
            </a:r>
          </a:p>
          <a:p>
            <a:pPr>
              <a:lnSpc>
                <a:spcPct val="15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WCF</a:t>
            </a:r>
            <a:r>
              <a:rPr lang="tr-TR" sz="2000" dirty="0" smtClean="0">
                <a:solidFill>
                  <a:schemeClr val="accent2"/>
                </a:solidFill>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WF</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gibi ekipmanların anında </a:t>
            </a:r>
            <a:r>
              <a:rPr lang="tr-TR" sz="2000" i="1" dirty="0" smtClean="0">
                <a:solidFill>
                  <a:srgbClr val="FFC000"/>
                </a:solidFill>
                <a:effectLst>
                  <a:outerShdw blurRad="38100" dist="38100" dir="2700000" algn="tl">
                    <a:srgbClr val="000000">
                      <a:alpha val="43137"/>
                    </a:srgbClr>
                  </a:outerShdw>
                </a:effectLst>
              </a:rPr>
              <a:t>Dublin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ortamına </a:t>
            </a:r>
            <a:r>
              <a:rPr lang="tr-TR" sz="2000" i="1" dirty="0" smtClean="0">
                <a:solidFill>
                  <a:srgbClr val="FFC000"/>
                </a:solidFill>
                <a:effectLst>
                  <a:outerShdw blurRad="38100" dist="38100" dir="2700000" algn="tl">
                    <a:srgbClr val="000000">
                      <a:alpha val="43137"/>
                    </a:srgbClr>
                  </a:outerShdw>
                </a:effectLst>
              </a:rPr>
              <a:t>dağıtılabilmesi(Deployment)</a:t>
            </a:r>
            <a:r>
              <a:rPr lang="tr-TR" sz="2000" dirty="0" smtClean="0">
                <a:effectLst>
                  <a:outerShdw blurRad="38100" dist="38100" dir="2700000" algn="tl">
                    <a:srgbClr val="000000">
                      <a:alpha val="43137"/>
                    </a:srgbClr>
                  </a:outerShdw>
                </a:effectLst>
              </a:rPr>
              <a:t>.</a:t>
            </a:r>
            <a:endParaRPr lang="tr-TR" sz="2000" dirty="0" smtClean="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Oslo için </a:t>
            </a:r>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Örnek Vaka</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5" name="Can 4"/>
          <p:cNvSpPr/>
          <p:nvPr/>
        </p:nvSpPr>
        <p:spPr>
          <a:xfrm>
            <a:off x="3581400" y="1524000"/>
            <a:ext cx="1905000" cy="19050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effectLst>
                  <a:outerShdw blurRad="38100" dist="38100" dir="2700000" algn="tl">
                    <a:srgbClr val="000000">
                      <a:alpha val="43137"/>
                    </a:srgbClr>
                  </a:outerShdw>
                </a:effectLst>
              </a:rPr>
              <a:t>Oslo</a:t>
            </a:r>
          </a:p>
          <a:p>
            <a:pPr algn="ctr"/>
            <a:r>
              <a:rPr lang="tr-TR" dirty="0" smtClean="0">
                <a:effectLst>
                  <a:outerShdw blurRad="38100" dist="38100" dir="2700000" algn="tl">
                    <a:srgbClr val="000000">
                      <a:alpha val="43137"/>
                    </a:srgbClr>
                  </a:outerShdw>
                </a:effectLst>
              </a:rPr>
              <a:t>Sürerlik Deposu</a:t>
            </a:r>
          </a:p>
        </p:txBody>
      </p:sp>
      <p:sp>
        <p:nvSpPr>
          <p:cNvPr id="7" name="Parallelogram 6"/>
          <p:cNvSpPr/>
          <p:nvPr/>
        </p:nvSpPr>
        <p:spPr>
          <a:xfrm rot="4683865">
            <a:off x="6846919" y="3251800"/>
            <a:ext cx="1298217" cy="895313"/>
          </a:xfrm>
          <a:prstGeom prst="parallelogram">
            <a:avLst>
              <a:gd name="adj" fmla="val 57216"/>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71406" y="4318457"/>
            <a:ext cx="1678858" cy="400110"/>
          </a:xfrm>
          <a:prstGeom prst="rect">
            <a:avLst/>
          </a:prstGeom>
          <a:noFill/>
        </p:spPr>
        <p:txBody>
          <a:bodyPr wrap="none" rtlCol="0">
            <a:spAutoFit/>
          </a:bodyPr>
          <a:lstStyle/>
          <a:p>
            <a:r>
              <a:rPr lang="tr-TR" sz="2000" dirty="0" smtClean="0">
                <a:effectLst>
                  <a:outerShdw blurRad="38100" dist="38100" dir="2700000" algn="tl">
                    <a:srgbClr val="000000">
                      <a:alpha val="43137"/>
                    </a:srgbClr>
                  </a:outerShdw>
                </a:effectLst>
              </a:rPr>
              <a:t>Visual Studio</a:t>
            </a:r>
          </a:p>
        </p:txBody>
      </p:sp>
      <p:sp>
        <p:nvSpPr>
          <p:cNvPr id="14" name="Parallelogram 13"/>
          <p:cNvSpPr/>
          <p:nvPr/>
        </p:nvSpPr>
        <p:spPr>
          <a:xfrm rot="4683865">
            <a:off x="989915" y="3181433"/>
            <a:ext cx="1298217" cy="895313"/>
          </a:xfrm>
          <a:prstGeom prst="parallelogram">
            <a:avLst>
              <a:gd name="adj" fmla="val 57216"/>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4402" y="4248090"/>
            <a:ext cx="1252266" cy="400110"/>
          </a:xfrm>
          <a:prstGeom prst="rect">
            <a:avLst/>
          </a:prstGeom>
          <a:noFill/>
        </p:spPr>
        <p:txBody>
          <a:bodyPr wrap="none" rtlCol="0">
            <a:spAutoFit/>
          </a:bodyPr>
          <a:lstStyle/>
          <a:p>
            <a:r>
              <a:rPr lang="tr-TR" sz="2000" dirty="0" smtClean="0">
                <a:effectLst>
                  <a:outerShdw blurRad="38100" dist="38100" dir="2700000" algn="tl">
                    <a:srgbClr val="000000">
                      <a:alpha val="43137"/>
                    </a:srgbClr>
                  </a:outerShdw>
                </a:effectLst>
              </a:rPr>
              <a:t>Quadrant</a:t>
            </a:r>
            <a:endParaRPr lang="en-US" sz="2000" dirty="0">
              <a:effectLst>
                <a:outerShdw blurRad="38100" dist="38100" dir="2700000" algn="tl">
                  <a:srgbClr val="000000">
                    <a:alpha val="43137"/>
                  </a:srgbClr>
                </a:outerShdw>
              </a:effectLst>
            </a:endParaRPr>
          </a:p>
        </p:txBody>
      </p:sp>
      <p:grpSp>
        <p:nvGrpSpPr>
          <p:cNvPr id="3" name="Group 17"/>
          <p:cNvGrpSpPr/>
          <p:nvPr/>
        </p:nvGrpSpPr>
        <p:grpSpPr>
          <a:xfrm>
            <a:off x="1981200" y="5080575"/>
            <a:ext cx="218661" cy="457201"/>
            <a:chOff x="1143000" y="2057400"/>
            <a:chExt cx="218661" cy="457201"/>
          </a:xfrm>
        </p:grpSpPr>
        <p:sp>
          <p:nvSpPr>
            <p:cNvPr id="19" name="Oval 18"/>
            <p:cNvSpPr/>
            <p:nvPr/>
          </p:nvSpPr>
          <p:spPr>
            <a:xfrm flipH="1">
              <a:off x="1162878" y="2057400"/>
              <a:ext cx="159026" cy="1590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9" idx="4"/>
            </p:cNvCxnSpPr>
            <p:nvPr/>
          </p:nvCxnSpPr>
          <p:spPr>
            <a:xfrm rot="16200000" flipH="1">
              <a:off x="1152939" y="2305878"/>
              <a:ext cx="178904" cy="4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H="1" flipV="1">
              <a:off x="1241977" y="2395330"/>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133061" y="2405270"/>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H="1" flipV="1">
              <a:off x="1241977" y="2216426"/>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33061" y="2226365"/>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 name="Group 24"/>
          <p:cNvGrpSpPr/>
          <p:nvPr/>
        </p:nvGrpSpPr>
        <p:grpSpPr>
          <a:xfrm>
            <a:off x="6858000" y="5105400"/>
            <a:ext cx="218661" cy="457201"/>
            <a:chOff x="1143000" y="2057400"/>
            <a:chExt cx="218661" cy="457201"/>
          </a:xfrm>
        </p:grpSpPr>
        <p:sp>
          <p:nvSpPr>
            <p:cNvPr id="26" name="Oval 25"/>
            <p:cNvSpPr/>
            <p:nvPr/>
          </p:nvSpPr>
          <p:spPr>
            <a:xfrm flipH="1">
              <a:off x="1162878" y="2057400"/>
              <a:ext cx="159026" cy="1590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6" idx="4"/>
            </p:cNvCxnSpPr>
            <p:nvPr/>
          </p:nvCxnSpPr>
          <p:spPr>
            <a:xfrm rot="16200000" flipH="1">
              <a:off x="1152939" y="2305878"/>
              <a:ext cx="178904" cy="4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H="1" flipV="1">
              <a:off x="1241977" y="2395330"/>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133061" y="2405270"/>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H="1" flipV="1">
              <a:off x="1241977" y="2216426"/>
              <a:ext cx="119684" cy="11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133061" y="2226365"/>
              <a:ext cx="119270" cy="99391"/>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286000" y="5029200"/>
            <a:ext cx="794705" cy="584775"/>
          </a:xfrm>
          <a:prstGeom prst="rect">
            <a:avLst/>
          </a:prstGeom>
          <a:noFill/>
        </p:spPr>
        <p:txBody>
          <a:bodyPr wrap="none" rtlCol="0">
            <a:spAutoFit/>
          </a:bodyPr>
          <a:lstStyle/>
          <a:p>
            <a:r>
              <a:rPr lang="tr-TR" sz="1600" dirty="0" smtClean="0">
                <a:solidFill>
                  <a:schemeClr val="bg1"/>
                </a:solidFill>
                <a:effectLst>
                  <a:outerShdw blurRad="38100" dist="38100" dir="2700000" algn="tl">
                    <a:srgbClr val="000000">
                      <a:alpha val="43137"/>
                    </a:srgbClr>
                  </a:outerShdw>
                </a:effectLst>
              </a:rPr>
              <a:t>İş </a:t>
            </a:r>
          </a:p>
          <a:p>
            <a:r>
              <a:rPr lang="tr-TR" sz="1600" dirty="0" smtClean="0">
                <a:solidFill>
                  <a:schemeClr val="bg1"/>
                </a:solidFill>
                <a:effectLst>
                  <a:outerShdw blurRad="38100" dist="38100" dir="2700000" algn="tl">
                    <a:srgbClr val="000000">
                      <a:alpha val="43137"/>
                    </a:srgbClr>
                  </a:outerShdw>
                </a:effectLst>
              </a:rPr>
              <a:t>Analisti</a:t>
            </a:r>
            <a:endParaRPr lang="en-US" sz="1600"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5943600" y="5029200"/>
            <a:ext cx="955005" cy="338554"/>
          </a:xfrm>
          <a:prstGeom prst="rect">
            <a:avLst/>
          </a:prstGeom>
          <a:noFill/>
        </p:spPr>
        <p:txBody>
          <a:bodyPr wrap="none" rtlCol="0">
            <a:spAutoFit/>
          </a:bodyPr>
          <a:lstStyle/>
          <a:p>
            <a:r>
              <a:rPr lang="tr-TR" sz="1600" dirty="0" smtClean="0">
                <a:solidFill>
                  <a:schemeClr val="bg1"/>
                </a:solidFill>
                <a:effectLst>
                  <a:outerShdw blurRad="38100" dist="38100" dir="2700000" algn="tl">
                    <a:srgbClr val="000000">
                      <a:alpha val="43137"/>
                    </a:srgbClr>
                  </a:outerShdw>
                </a:effectLst>
              </a:rPr>
              <a:t>Geliştirici</a:t>
            </a:r>
          </a:p>
        </p:txBody>
      </p:sp>
      <p:sp>
        <p:nvSpPr>
          <p:cNvPr id="34" name="Rounded Rectangle 33"/>
          <p:cNvSpPr/>
          <p:nvPr/>
        </p:nvSpPr>
        <p:spPr>
          <a:xfrm>
            <a:off x="3962400" y="2895600"/>
            <a:ext cx="1219200" cy="381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Workflow</a:t>
            </a:r>
            <a:endParaRPr lang="en-US" dirty="0"/>
          </a:p>
        </p:txBody>
      </p:sp>
      <p:cxnSp>
        <p:nvCxnSpPr>
          <p:cNvPr id="36" name="Curved Connector 35"/>
          <p:cNvCxnSpPr>
            <a:stCxn id="34" idx="2"/>
            <a:endCxn id="15" idx="3"/>
          </p:cNvCxnSpPr>
          <p:nvPr/>
        </p:nvCxnSpPr>
        <p:spPr>
          <a:xfrm rot="5400000">
            <a:off x="2783562" y="2659706"/>
            <a:ext cx="1171545" cy="2405332"/>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5"/>
          <p:cNvCxnSpPr>
            <a:stCxn id="34" idx="2"/>
            <a:endCxn id="8" idx="1"/>
          </p:cNvCxnSpPr>
          <p:nvPr/>
        </p:nvCxnSpPr>
        <p:spPr>
          <a:xfrm rot="16200000" flipH="1">
            <a:off x="5050747" y="2797853"/>
            <a:ext cx="1241912" cy="2199406"/>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00200" y="2514600"/>
            <a:ext cx="3733800" cy="2286000"/>
          </a:xfrm>
          <a:prstGeom prst="cloudCallout">
            <a:avLst>
              <a:gd name="adj1" fmla="val -52757"/>
              <a:gd name="adj2" fmla="val 839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70132" y="3143071"/>
            <a:ext cx="2152192" cy="1200329"/>
          </a:xfrm>
          <a:prstGeom prst="rect">
            <a:avLst/>
          </a:prstGeom>
          <a:noFill/>
        </p:spPr>
        <p:txBody>
          <a:bodyPr wrap="none" rtlCol="0">
            <a:spAutoFit/>
          </a:bodyPr>
          <a:lstStyle/>
          <a:p>
            <a:r>
              <a:rPr lang="tr-TR" sz="3600" dirty="0" smtClean="0">
                <a:solidFill>
                  <a:schemeClr val="bg1"/>
                </a:solidFill>
                <a:effectLst>
                  <a:outerShdw blurRad="38100" dist="38100" dir="2700000" algn="tl">
                    <a:srgbClr val="000000">
                      <a:alpha val="43137"/>
                    </a:srgbClr>
                  </a:outerShdw>
                </a:effectLst>
              </a:rPr>
              <a:t>FAZ 4</a:t>
            </a:r>
          </a:p>
          <a:p>
            <a:r>
              <a:rPr lang="tr-TR" sz="3600" dirty="0" smtClean="0">
                <a:solidFill>
                  <a:schemeClr val="bg1"/>
                </a:solidFill>
                <a:effectLst>
                  <a:outerShdw blurRad="38100" dist="38100" dir="2700000" algn="tl">
                    <a:srgbClr val="000000">
                      <a:alpha val="43137"/>
                    </a:srgbClr>
                  </a:outerShdw>
                </a:effectLst>
              </a:rPr>
              <a:t>Toparlama</a:t>
            </a:r>
            <a:endParaRPr lang="en-US" sz="36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İçerik</a:t>
            </a:r>
            <a:endParaRPr lang="tr-TR" dirty="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1066800" y="990600"/>
            <a:ext cx="6248400" cy="5257800"/>
          </a:xfrm>
        </p:spPr>
        <p:txBody>
          <a:bodyPr>
            <a:noAutofit/>
          </a:bodyPr>
          <a:lstStyle/>
          <a:p>
            <a:pPr>
              <a:spcBef>
                <a:spcPts val="600"/>
              </a:spcBef>
              <a:spcAft>
                <a:spcPts val="300"/>
              </a:spcAft>
            </a:pPr>
            <a:r>
              <a:rPr lang="tr-TR" sz="2400" dirty="0" smtClean="0">
                <a:solidFill>
                  <a:srgbClr val="FFC000"/>
                </a:solidFill>
                <a:effectLst>
                  <a:outerShdw blurRad="38100" dist="38100" dir="2700000" algn="tl">
                    <a:srgbClr val="000000">
                      <a:alpha val="43137"/>
                    </a:srgbClr>
                  </a:outerShdw>
                </a:effectLst>
              </a:rPr>
              <a:t>Faz 1 : Bilgileri Tazeleme Zamanı</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Geleceğe Dönüş</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WCF Nedir?</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WCF 4.0 Yenilikleri Nelerdir?</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WF Nedir?</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WF 4.0 Yenilikleri Nelerdir?</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WCF ile WF İlişkisi</a:t>
            </a:r>
          </a:p>
          <a:p>
            <a:pPr>
              <a:spcBef>
                <a:spcPts val="600"/>
              </a:spcBef>
              <a:spcAft>
                <a:spcPts val="300"/>
              </a:spcAft>
            </a:pPr>
            <a:r>
              <a:rPr lang="tr-TR" sz="2400" dirty="0" smtClean="0">
                <a:solidFill>
                  <a:srgbClr val="FFC000"/>
                </a:solidFill>
                <a:effectLst>
                  <a:outerShdw blurRad="38100" dist="38100" dir="2700000" algn="tl">
                    <a:srgbClr val="000000">
                      <a:alpha val="43137"/>
                    </a:srgbClr>
                  </a:outerShdw>
                </a:effectLst>
              </a:rPr>
              <a:t>Faz 2 : Durum Analizi</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Büyük Resim</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Büyük Resim için Sorunlar</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Önerilen Yeni Çözümler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Özet</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304800" y="838200"/>
            <a:ext cx="8686800" cy="5029200"/>
          </a:xfrm>
        </p:spPr>
        <p:txBody>
          <a:bodyPr>
            <a:noAutofit/>
          </a:bodyPr>
          <a:lstStyle/>
          <a:p>
            <a:pPr marL="0">
              <a:lnSpc>
                <a:spcPct val="15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WCF</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4.0</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ve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WF</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4.0</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getirdikleri yeniliklerle </a:t>
            </a:r>
            <a:r>
              <a:rPr lang="tr-TR" sz="2000" i="1" dirty="0" smtClean="0">
                <a:solidFill>
                  <a:srgbClr val="FFC000"/>
                </a:solidFill>
                <a:effectLst>
                  <a:outerShdw blurRad="38100" dist="38100" dir="2700000" algn="tl">
                    <a:srgbClr val="000000">
                      <a:alpha val="43137"/>
                    </a:srgbClr>
                  </a:outerShdw>
                </a:effectLst>
              </a:rPr>
              <a:t>geliştiricilerin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daha</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kolay</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ilerleyebilmesini</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sağlamaktadır</a:t>
            </a:r>
            <a:r>
              <a:rPr lang="tr-TR" sz="2000" dirty="0" smtClean="0">
                <a:effectLst>
                  <a:outerShdw blurRad="38100" dist="38100" dir="2700000" algn="tl">
                    <a:srgbClr val="000000">
                      <a:alpha val="43137"/>
                    </a:srgbClr>
                  </a:outerShdw>
                </a:effectLst>
              </a:rPr>
              <a:t>.</a:t>
            </a:r>
          </a:p>
          <a:p>
            <a:pPr marL="0">
              <a:lnSpc>
                <a:spcPct val="15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Dublin,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servislerin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host</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edilmesi haricinde </a:t>
            </a:r>
            <a:r>
              <a:rPr lang="tr-TR" sz="2000" i="1" dirty="0" smtClean="0">
                <a:solidFill>
                  <a:srgbClr val="FFC000"/>
                </a:solidFill>
                <a:effectLst>
                  <a:outerShdw blurRad="38100" dist="38100" dir="2700000" algn="tl">
                    <a:srgbClr val="000000">
                      <a:alpha val="43137"/>
                    </a:srgbClr>
                  </a:outerShdw>
                </a:effectLst>
              </a:rPr>
              <a:t>enterprise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seviyede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yönetilmesi</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izlenmesi</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gibi konularda </a:t>
            </a:r>
            <a:r>
              <a:rPr lang="tr-TR" sz="2000" i="1" dirty="0" smtClean="0">
                <a:solidFill>
                  <a:srgbClr val="FFC000"/>
                </a:solidFill>
                <a:effectLst>
                  <a:outerShdw blurRad="38100" dist="38100" dir="2700000" algn="tl">
                    <a:srgbClr val="000000">
                      <a:alpha val="43137"/>
                    </a:srgbClr>
                  </a:outerShdw>
                </a:effectLst>
              </a:rPr>
              <a:t>Windows</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Server</a:t>
            </a:r>
            <a:r>
              <a:rPr lang="tr-TR" sz="2000" dirty="0" smtClean="0">
                <a:solidFill>
                  <a:schemeClr val="accent2"/>
                </a:solidFill>
                <a:effectLst>
                  <a:outerShdw blurRad="38100" dist="38100" dir="2700000" algn="tl">
                    <a:srgbClr val="000000">
                      <a:alpha val="43137"/>
                    </a:srgbClr>
                  </a:outerShdw>
                </a:effectLst>
              </a:rPr>
              <a:t>’ ın bir parçası olarak yerini almaktadır.</a:t>
            </a:r>
          </a:p>
          <a:p>
            <a:pPr marL="0">
              <a:lnSpc>
                <a:spcPct val="150000"/>
              </a:lnSpc>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Oslo</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ile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model</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yönelimli</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olacak şekide iş çözümlerinin </a:t>
            </a:r>
            <a:r>
              <a:rPr lang="tr-TR" sz="2000" i="1" dirty="0" smtClean="0">
                <a:solidFill>
                  <a:srgbClr val="FFC000"/>
                </a:solidFill>
                <a:effectLst>
                  <a:outerShdw blurRad="38100" dist="38100" dir="2700000" algn="tl">
                    <a:srgbClr val="000000">
                      <a:alpha val="43137"/>
                    </a:srgbClr>
                  </a:outerShdw>
                </a:effectLst>
              </a:rPr>
              <a:t>tanımlanması</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saklanması</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dağıtılması</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ve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Dublin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ile entegre çalışılması çok daha kolaylaşmaktadır.</a:t>
            </a:r>
          </a:p>
          <a:p>
            <a:pPr marL="0">
              <a:lnSpc>
                <a:spcPct val="150000"/>
              </a:lnSpc>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Tüm bu yenilikler, </a:t>
            </a:r>
            <a:r>
              <a:rPr lang="tr-TR" sz="2000" i="1" dirty="0" smtClean="0">
                <a:solidFill>
                  <a:srgbClr val="FFC000"/>
                </a:solidFill>
                <a:effectLst>
                  <a:outerShdw blurRad="38100" dist="38100" dir="2700000" algn="tl">
                    <a:srgbClr val="000000">
                      <a:alpha val="43137"/>
                    </a:srgbClr>
                  </a:outerShdw>
                </a:effectLst>
              </a:rPr>
              <a:t>IT</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çevresi</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içerisindeki </a:t>
            </a:r>
            <a:r>
              <a:rPr lang="tr-TR" sz="2000" i="1" dirty="0" smtClean="0">
                <a:solidFill>
                  <a:srgbClr val="FFC000"/>
                </a:solidFill>
                <a:effectLst>
                  <a:outerShdw blurRad="38100" dist="38100" dir="2700000" algn="tl">
                    <a:srgbClr val="000000">
                      <a:alpha val="43137"/>
                    </a:srgbClr>
                  </a:outerShdw>
                </a:effectLst>
              </a:rPr>
              <a:t>iş</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analisti</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enterprise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mimar</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geliştirici</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IT</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profesoyonelleri</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gibi farklı profillerin </a:t>
            </a:r>
            <a:r>
              <a:rPr lang="tr-TR" sz="2000" i="1" dirty="0" smtClean="0">
                <a:solidFill>
                  <a:srgbClr val="FFC000"/>
                </a:solidFill>
                <a:effectLst>
                  <a:outerShdw blurRad="38100" dist="38100" dir="2700000" algn="tl">
                    <a:srgbClr val="000000">
                      <a:alpha val="43137"/>
                    </a:srgbClr>
                  </a:outerShdw>
                </a:effectLst>
              </a:rPr>
              <a:t>bir</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arada</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daha</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etkin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çalışabilmelerini sağlamaktadır.</a:t>
            </a:r>
            <a:endParaRPr lang="en-US" sz="2000"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533400" y="2348806"/>
            <a:ext cx="7682119" cy="138499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0" b="0" i="0" u="none" strike="noStrike" kern="1200" cap="none" spc="0" normalizeH="0" baseline="0" noProof="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uLnTx/>
                <a:uFillTx/>
                <a:latin typeface="+mn-lt"/>
                <a:ea typeface="+mn-ea"/>
                <a:cs typeface="+mn-cs"/>
              </a:rPr>
              <a:t>Soru/Cevap</a:t>
            </a:r>
            <a:endParaRPr kumimoji="0" lang="en-US" sz="800" b="0" i="0" u="none" strike="noStrike" kern="1200" cap="none" spc="0" normalizeH="0" baseline="0" noProof="0" dirty="0">
              <a:ln w="18415" cmpd="sng">
                <a:solidFill>
                  <a:srgbClr val="FFFFFF"/>
                </a:solidFill>
                <a:prstDash val="solid"/>
              </a:ln>
              <a:solidFill>
                <a:srgbClr val="FFFFFF"/>
              </a:solidFill>
              <a:effectLst>
                <a:outerShdw blurRad="38100" dist="38100" dir="2700000" algn="tl" rotWithShape="0">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Kaynaklar</a:t>
            </a:r>
            <a:endPar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381000" y="1580007"/>
            <a:ext cx="8382000" cy="2714589"/>
          </a:xfrm>
        </p:spPr>
        <p:txBody>
          <a:bodyPr vert="horz" wrap="square" lIns="0" tIns="0" rIns="0" bIns="0" rtlCol="0" anchor="t">
            <a:spAutoFit/>
          </a:bodyPr>
          <a:lstStyle/>
          <a:p>
            <a:pPr>
              <a:spcBef>
                <a:spcPct val="0"/>
              </a:spcBef>
              <a:buNone/>
            </a:pPr>
            <a:r>
              <a:rPr lang="en-US" sz="2800" spc="-150" dirty="0" smtClean="0">
                <a:ln w="3175">
                  <a:noFill/>
                </a:ln>
                <a:solidFill>
                  <a:schemeClr val="tx1"/>
                </a:solidFill>
                <a:effectLst>
                  <a:outerShdw blurRad="38100" dist="38100" dir="2700000" algn="tl">
                    <a:srgbClr val="000000">
                      <a:alpha val="43137"/>
                    </a:srgbClr>
                  </a:outerShdw>
                </a:effectLst>
                <a:latin typeface="Segoe" pitchFamily="34" charset="0"/>
                <a:cs typeface="Arial" charset="0"/>
              </a:rPr>
              <a:t>www.microsoft.com/net</a:t>
            </a:r>
            <a:endParaRPr lang="tr-TR" sz="2800" spc="-150" dirty="0" smtClean="0">
              <a:ln w="3175">
                <a:noFill/>
              </a:ln>
              <a:solidFill>
                <a:schemeClr val="tx1"/>
              </a:solidFill>
              <a:effectLst>
                <a:outerShdw blurRad="38100" dist="38100" dir="2700000" algn="tl">
                  <a:srgbClr val="000000">
                    <a:alpha val="43137"/>
                  </a:srgbClr>
                </a:outerShdw>
              </a:effectLst>
              <a:latin typeface="Segoe" pitchFamily="34" charset="0"/>
              <a:cs typeface="Arial" charset="0"/>
            </a:endParaRPr>
          </a:p>
          <a:p>
            <a:pPr>
              <a:spcBef>
                <a:spcPct val="0"/>
              </a:spcBef>
              <a:buNone/>
            </a:pPr>
            <a:endParaRPr lang="tr-TR" sz="2800" spc="-150" dirty="0" smtClean="0">
              <a:ln w="3175">
                <a:noFill/>
              </a:ln>
              <a:solidFill>
                <a:schemeClr val="tx1"/>
              </a:solidFill>
              <a:effectLst>
                <a:outerShdw blurRad="38100" dist="38100" dir="2700000" algn="tl">
                  <a:srgbClr val="000000">
                    <a:alpha val="43137"/>
                  </a:srgbClr>
                </a:outerShdw>
              </a:effectLst>
              <a:latin typeface="Segoe" pitchFamily="34" charset="0"/>
              <a:cs typeface="Arial" charset="0"/>
            </a:endParaRPr>
          </a:p>
          <a:p>
            <a:pPr>
              <a:spcBef>
                <a:spcPct val="0"/>
              </a:spcBef>
              <a:buNone/>
            </a:pPr>
            <a:r>
              <a:rPr lang="en-US" sz="2800" spc="-150" dirty="0" smtClean="0">
                <a:ln w="3175">
                  <a:noFill/>
                </a:ln>
                <a:solidFill>
                  <a:schemeClr val="tx1"/>
                </a:solidFill>
                <a:effectLst>
                  <a:outerShdw blurRad="38100" dist="38100" dir="2700000" algn="tl">
                    <a:srgbClr val="000000">
                      <a:alpha val="43137"/>
                    </a:srgbClr>
                  </a:outerShdw>
                </a:effectLst>
                <a:latin typeface="Segoe" pitchFamily="34" charset="0"/>
                <a:cs typeface="Arial" charset="0"/>
              </a:rPr>
              <a:t>http://www.microsoftpdc.com/</a:t>
            </a:r>
            <a:endParaRPr lang="tr-TR" sz="2800" spc="-150" dirty="0" smtClean="0">
              <a:ln w="3175">
                <a:noFill/>
              </a:ln>
              <a:solidFill>
                <a:schemeClr val="tx1"/>
              </a:solidFill>
              <a:effectLst>
                <a:outerShdw blurRad="38100" dist="38100" dir="2700000" algn="tl">
                  <a:srgbClr val="000000">
                    <a:alpha val="43137"/>
                  </a:srgbClr>
                </a:outerShdw>
              </a:effectLst>
              <a:latin typeface="Segoe" pitchFamily="34" charset="0"/>
              <a:cs typeface="Arial" charset="0"/>
            </a:endParaRPr>
          </a:p>
          <a:p>
            <a:pPr>
              <a:spcBef>
                <a:spcPct val="0"/>
              </a:spcBef>
              <a:buNone/>
            </a:pPr>
            <a:endParaRPr lang="tr-TR" sz="2800" spc="-150" dirty="0" smtClean="0">
              <a:ln w="3175">
                <a:noFill/>
              </a:ln>
              <a:solidFill>
                <a:schemeClr val="tx1"/>
              </a:solidFill>
              <a:effectLst>
                <a:outerShdw blurRad="38100" dist="38100" dir="2700000" algn="tl">
                  <a:srgbClr val="000000">
                    <a:alpha val="43137"/>
                  </a:srgbClr>
                </a:outerShdw>
              </a:effectLst>
              <a:latin typeface="Segoe" pitchFamily="34" charset="0"/>
              <a:cs typeface="Arial" charset="0"/>
            </a:endParaRPr>
          </a:p>
          <a:p>
            <a:pPr>
              <a:spcBef>
                <a:spcPct val="0"/>
              </a:spcBef>
              <a:buNone/>
            </a:pPr>
            <a:r>
              <a:rPr lang="tr-TR" sz="2800" spc="-150" dirty="0" smtClean="0">
                <a:ln w="3175">
                  <a:noFill/>
                </a:ln>
                <a:solidFill>
                  <a:schemeClr val="tx1"/>
                </a:solidFill>
                <a:effectLst>
                  <a:outerShdw blurRad="38100" dist="38100" dir="2700000" algn="tl">
                    <a:srgbClr val="000000">
                      <a:alpha val="43137"/>
                    </a:srgbClr>
                  </a:outerShdw>
                </a:effectLst>
                <a:latin typeface="Segoe" pitchFamily="34" charset="0"/>
                <a:cs typeface="Arial" charset="0"/>
              </a:rPr>
              <a:t>http://www.biztalkgurus.com/</a:t>
            </a:r>
          </a:p>
          <a:p>
            <a:pPr>
              <a:spcBef>
                <a:spcPct val="0"/>
              </a:spcBef>
              <a:buNone/>
            </a:pPr>
            <a:endParaRPr lang="tr-TR" sz="2800" spc="-150" dirty="0" smtClean="0">
              <a:ln w="3175">
                <a:noFill/>
              </a:ln>
              <a:solidFill>
                <a:schemeClr val="tx1"/>
              </a:solidFill>
              <a:effectLst>
                <a:outerShdw blurRad="38100" dist="38100" dir="2700000" algn="tl">
                  <a:srgbClr val="000000">
                    <a:alpha val="43137"/>
                  </a:srgbClr>
                </a:outerShdw>
              </a:effectLst>
              <a:latin typeface="Segoe" pitchFamily="34" charset="0"/>
              <a:cs typeface="Arial" charset="0"/>
            </a:endParaRPr>
          </a:p>
          <a:p>
            <a:pPr>
              <a:spcBef>
                <a:spcPct val="0"/>
              </a:spcBef>
              <a:buNone/>
            </a:pPr>
            <a:endParaRPr lang="en-US" sz="2800" spc="-150" dirty="0">
              <a:ln w="3175">
                <a:noFill/>
              </a:ln>
              <a:solidFill>
                <a:schemeClr val="tx1"/>
              </a:solidFill>
              <a:effectLst>
                <a:outerShdw blurRad="38100" dist="38100" dir="2700000" algn="tl">
                  <a:srgbClr val="000000">
                    <a:alpha val="43137"/>
                  </a:srgbClr>
                </a:outerShdw>
              </a:effectLst>
              <a:latin typeface="Segoe" pitchFamily="34" charset="0"/>
              <a:cs typeface="Arial" charset="0"/>
            </a:endParaRPr>
          </a:p>
        </p:txBody>
      </p:sp>
      <p:pic>
        <p:nvPicPr>
          <p:cNvPr id="7170" name="Picture 2"/>
          <p:cNvPicPr>
            <a:picLocks noChangeAspect="1" noChangeArrowheads="1"/>
          </p:cNvPicPr>
          <p:nvPr/>
        </p:nvPicPr>
        <p:blipFill>
          <a:blip r:embed="rId2"/>
          <a:srcRect l="12500" t="17000" r="70000" b="75000"/>
          <a:stretch>
            <a:fillRect/>
          </a:stretch>
        </p:blipFill>
        <p:spPr bwMode="auto">
          <a:xfrm>
            <a:off x="5334000" y="2286000"/>
            <a:ext cx="21336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p:cNvPicPr>
            <a:picLocks noChangeAspect="1" noChangeArrowheads="1"/>
          </p:cNvPicPr>
          <p:nvPr/>
        </p:nvPicPr>
        <p:blipFill>
          <a:blip r:embed="rId3"/>
          <a:srcRect l="12463" t="23571" r="71732" b="64644"/>
          <a:stretch>
            <a:fillRect/>
          </a:stretch>
        </p:blipFill>
        <p:spPr bwMode="auto">
          <a:xfrm>
            <a:off x="4419600" y="1295400"/>
            <a:ext cx="1567543"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a:srcRect/>
          <a:stretch>
            <a:fillRect/>
          </a:stretch>
        </p:blipFill>
        <p:spPr bwMode="auto">
          <a:xfrm>
            <a:off x="4876800" y="3276600"/>
            <a:ext cx="1873541"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514600"/>
            <a:ext cx="5939896" cy="1283229"/>
          </a:xfrm>
          <a:prstGeom prst="rect">
            <a:avLst/>
          </a:prstGeom>
          <a:noFill/>
        </p:spPr>
      </p:pic>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İçerik</a:t>
            </a:r>
            <a:endParaRPr lang="tr-TR" dirty="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1295400" y="990600"/>
            <a:ext cx="4648200" cy="5181600"/>
          </a:xfrm>
        </p:spPr>
        <p:txBody>
          <a:bodyPr>
            <a:noAutofit/>
          </a:bodyPr>
          <a:lstStyle/>
          <a:p>
            <a:pPr>
              <a:spcBef>
                <a:spcPts val="600"/>
              </a:spcBef>
              <a:spcAft>
                <a:spcPts val="300"/>
              </a:spcAft>
            </a:pPr>
            <a:r>
              <a:rPr lang="tr-TR" sz="2400" dirty="0" smtClean="0">
                <a:solidFill>
                  <a:srgbClr val="FFC000"/>
                </a:solidFill>
                <a:effectLst>
                  <a:outerShdw blurRad="38100" dist="38100" dir="2700000" algn="tl">
                    <a:srgbClr val="000000">
                      <a:alpha val="43137"/>
                    </a:srgbClr>
                  </a:outerShdw>
                </a:effectLst>
              </a:rPr>
              <a:t>Faz 3 : Geleceğe Bakış</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Örnek Vaka</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Örnek Vaka Özeti</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Dublin</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Dubin Neler Vaat Ediyor?</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Dublin için Örnek Vaka</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Oslo</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Oslo Neler Vaat Ediyor?</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Oslo için Örnek Vaka</a:t>
            </a:r>
          </a:p>
          <a:p>
            <a:pPr>
              <a:spcBef>
                <a:spcPts val="600"/>
              </a:spcBef>
              <a:spcAft>
                <a:spcPts val="300"/>
              </a:spcAft>
            </a:pPr>
            <a:r>
              <a:rPr lang="tr-TR" sz="2400" dirty="0" smtClean="0">
                <a:solidFill>
                  <a:srgbClr val="FFC000"/>
                </a:solidFill>
                <a:effectLst>
                  <a:outerShdw blurRad="38100" dist="38100" dir="2700000" algn="tl">
                    <a:srgbClr val="000000">
                      <a:alpha val="43137"/>
                    </a:srgbClr>
                  </a:outerShdw>
                </a:effectLst>
              </a:rPr>
              <a:t>Faz 4 : Toparlama</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Özet</a:t>
            </a:r>
          </a:p>
          <a:p>
            <a:pPr lvl="1">
              <a:spcBef>
                <a:spcPts val="600"/>
              </a:spcBef>
              <a:spcAft>
                <a:spcPts val="300"/>
              </a:spcAft>
            </a:pPr>
            <a:r>
              <a:rPr lang="tr-TR" sz="2400" dirty="0" smtClean="0">
                <a:solidFill>
                  <a:schemeClr val="accent2"/>
                </a:solidFill>
                <a:effectLst>
                  <a:outerShdw blurRad="38100" dist="38100" dir="2700000" algn="tl">
                    <a:srgbClr val="000000">
                      <a:alpha val="43137"/>
                    </a:srgbClr>
                  </a:outerShdw>
                </a:effectLst>
              </a:rPr>
              <a:t>Soru Cevap</a:t>
            </a:r>
            <a:endParaRPr lang="tr-TR" sz="2400" dirty="0">
              <a:solidFill>
                <a:schemeClr val="accent2"/>
              </a:solidFill>
              <a:effectLst>
                <a:outerShdw blurRad="38100" dist="38100" dir="2700000" algn="tl">
                  <a:srgbClr val="000000">
                    <a:alpha val="43137"/>
                  </a:srgbClr>
                </a:outerShdw>
              </a:effectLst>
            </a:endParaRPr>
          </a:p>
          <a:p>
            <a:pPr lvl="1">
              <a:spcBef>
                <a:spcPts val="600"/>
              </a:spcBef>
              <a:spcAft>
                <a:spcPts val="300"/>
              </a:spcAft>
            </a:pPr>
            <a:endParaRPr lang="tr-TR" sz="2400" dirty="0" smtClean="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743200"/>
            <a:ext cx="333746" cy="107722"/>
          </a:xfrm>
          <a:prstGeom prst="rect">
            <a:avLst/>
          </a:prstGeom>
          <a:noFill/>
        </p:spPr>
        <p:txBody>
          <a:bodyPr wrap="none" rtlCol="0">
            <a:spAutoFit/>
          </a:bodyPr>
          <a:lstStyle/>
          <a:p>
            <a:r>
              <a:rPr lang="tr-TR" sz="100" dirty="0" smtClean="0"/>
              <a:t>İş Süreçleri Çok Önemlidir.</a:t>
            </a:r>
            <a:endParaRPr lang="en-US"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60" calcmode="lin" valueType="num">
                                      <p:cBhvr override="childStyle">
                                        <p:cTn id="6"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00200" y="2514600"/>
            <a:ext cx="3733800" cy="2286000"/>
          </a:xfrm>
          <a:prstGeom prst="cloudCallout">
            <a:avLst>
              <a:gd name="adj1" fmla="val -52757"/>
              <a:gd name="adj2" fmla="val 839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33600" y="3131403"/>
            <a:ext cx="2578335" cy="830997"/>
          </a:xfrm>
          <a:prstGeom prst="rect">
            <a:avLst/>
          </a:prstGeom>
          <a:noFill/>
        </p:spPr>
        <p:txBody>
          <a:bodyPr wrap="none" rtlCol="0">
            <a:spAutoFit/>
          </a:bodyPr>
          <a:lstStyle/>
          <a:p>
            <a:r>
              <a:rPr lang="tr-TR" sz="2400" dirty="0" smtClean="0">
                <a:solidFill>
                  <a:schemeClr val="bg1"/>
                </a:solidFill>
                <a:effectLst>
                  <a:outerShdw blurRad="38100" dist="38100" dir="2700000" algn="tl">
                    <a:srgbClr val="000000">
                      <a:alpha val="43137"/>
                    </a:srgbClr>
                  </a:outerShdw>
                </a:effectLst>
              </a:rPr>
              <a:t>FAZ 1</a:t>
            </a:r>
          </a:p>
          <a:p>
            <a:r>
              <a:rPr lang="tr-TR" sz="2400" dirty="0" smtClean="0">
                <a:solidFill>
                  <a:schemeClr val="bg1"/>
                </a:solidFill>
                <a:effectLst>
                  <a:outerShdw blurRad="38100" dist="38100" dir="2700000" algn="tl">
                    <a:srgbClr val="000000">
                      <a:alpha val="43137"/>
                    </a:srgbClr>
                  </a:outerShdw>
                </a:effectLst>
              </a:rPr>
              <a:t>Bilgileri Tazeleme</a:t>
            </a:r>
            <a:endParaRPr lang="en-US" sz="2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Geleceğe Dönüş</a:t>
            </a:r>
            <a:endParaRPr dirty="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7" name="Rounded Rectangle 6"/>
          <p:cNvSpPr/>
          <p:nvPr/>
        </p:nvSpPr>
        <p:spPr>
          <a:xfrm>
            <a:off x="1761068" y="4166175"/>
            <a:ext cx="1219200" cy="9144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8" name="TextBox 7"/>
          <p:cNvSpPr txBox="1"/>
          <p:nvPr/>
        </p:nvSpPr>
        <p:spPr>
          <a:xfrm>
            <a:off x="1888187" y="3785175"/>
            <a:ext cx="992579" cy="369332"/>
          </a:xfrm>
          <a:prstGeom prst="rect">
            <a:avLst/>
          </a:prstGeom>
          <a:noFill/>
        </p:spPr>
        <p:txBody>
          <a:bodyPr wrap="none" rtlCol="0">
            <a:spAutoFit/>
          </a:bodyPr>
          <a:lstStyle/>
          <a:p>
            <a:r>
              <a:rPr lang="tr-TR" dirty="0" smtClean="0">
                <a:solidFill>
                  <a:schemeClr val="accent2"/>
                </a:solidFill>
              </a:rPr>
              <a:t>.Net 2.0</a:t>
            </a:r>
            <a:endParaRPr lang="en-US" dirty="0">
              <a:solidFill>
                <a:schemeClr val="accent2"/>
              </a:solidFill>
            </a:endParaRPr>
          </a:p>
        </p:txBody>
      </p:sp>
      <p:grpSp>
        <p:nvGrpSpPr>
          <p:cNvPr id="3" name="Group 27"/>
          <p:cNvGrpSpPr/>
          <p:nvPr/>
        </p:nvGrpSpPr>
        <p:grpSpPr>
          <a:xfrm>
            <a:off x="5763809" y="1705577"/>
            <a:ext cx="680636" cy="3374998"/>
            <a:chOff x="5763809" y="1705577"/>
            <a:chExt cx="680636" cy="3374998"/>
          </a:xfrm>
        </p:grpSpPr>
        <p:sp>
          <p:nvSpPr>
            <p:cNvPr id="12" name="Rounded Rectangle 11"/>
            <p:cNvSpPr/>
            <p:nvPr/>
          </p:nvSpPr>
          <p:spPr>
            <a:xfrm>
              <a:off x="5813115" y="2032575"/>
              <a:ext cx="457200" cy="3048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63809" y="1705577"/>
              <a:ext cx="680636" cy="369332"/>
            </a:xfrm>
            <a:prstGeom prst="rect">
              <a:avLst/>
            </a:prstGeom>
            <a:noFill/>
            <a:ln>
              <a:noFill/>
            </a:ln>
          </p:spPr>
          <p:txBody>
            <a:bodyPr wrap="none" rtlCol="0">
              <a:spAutoFit/>
            </a:bodyPr>
            <a:lstStyle/>
            <a:p>
              <a:r>
                <a:rPr lang="tr-TR" dirty="0" smtClean="0">
                  <a:solidFill>
                    <a:schemeClr val="accent2"/>
                  </a:solidFill>
                </a:rPr>
                <a:t>SP 1</a:t>
              </a:r>
              <a:endParaRPr lang="en-US" dirty="0">
                <a:solidFill>
                  <a:schemeClr val="accent2"/>
                </a:solidFill>
              </a:endParaRPr>
            </a:p>
          </p:txBody>
        </p:sp>
      </p:grpSp>
      <p:grpSp>
        <p:nvGrpSpPr>
          <p:cNvPr id="26" name="Group 25"/>
          <p:cNvGrpSpPr/>
          <p:nvPr/>
        </p:nvGrpSpPr>
        <p:grpSpPr>
          <a:xfrm>
            <a:off x="3067925" y="2989309"/>
            <a:ext cx="1261884" cy="2091266"/>
            <a:chOff x="3067925" y="2989309"/>
            <a:chExt cx="1261884" cy="2091266"/>
          </a:xfrm>
        </p:grpSpPr>
        <p:sp>
          <p:nvSpPr>
            <p:cNvPr id="4" name="Rounded Rectangle 3"/>
            <p:cNvSpPr/>
            <p:nvPr/>
          </p:nvSpPr>
          <p:spPr>
            <a:xfrm>
              <a:off x="3110256" y="3404175"/>
              <a:ext cx="1219200" cy="16764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67925" y="2989309"/>
              <a:ext cx="1261884" cy="461665"/>
            </a:xfrm>
            <a:prstGeom prst="rect">
              <a:avLst/>
            </a:prstGeom>
            <a:noFill/>
            <a:ln>
              <a:noFill/>
            </a:ln>
          </p:spPr>
          <p:txBody>
            <a:bodyPr wrap="none" rtlCol="0">
              <a:spAutoFit/>
            </a:bodyPr>
            <a:lstStyle/>
            <a:p>
              <a:r>
                <a:rPr lang="tr-TR" sz="2400" dirty="0" smtClean="0">
                  <a:solidFill>
                    <a:schemeClr val="accent2"/>
                  </a:solidFill>
                </a:rPr>
                <a:t>.Net 3.0</a:t>
              </a:r>
              <a:endParaRPr lang="en-US" sz="2400" dirty="0">
                <a:solidFill>
                  <a:schemeClr val="accent2"/>
                </a:solidFill>
              </a:endParaRPr>
            </a:p>
          </p:txBody>
        </p:sp>
        <p:sp>
          <p:nvSpPr>
            <p:cNvPr id="14" name="Rounded Rectangle 13"/>
            <p:cNvSpPr/>
            <p:nvPr/>
          </p:nvSpPr>
          <p:spPr>
            <a:xfrm>
              <a:off x="3338856" y="3556575"/>
              <a:ext cx="762000"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accent2"/>
                  </a:solidFill>
                </a:rPr>
                <a:t>WCF</a:t>
              </a:r>
              <a:endParaRPr lang="en-US" sz="1200" b="1" dirty="0">
                <a:solidFill>
                  <a:schemeClr val="accent2"/>
                </a:solidFill>
              </a:endParaRPr>
            </a:p>
          </p:txBody>
        </p:sp>
        <p:sp>
          <p:nvSpPr>
            <p:cNvPr id="15" name="Rounded Rectangle 14"/>
            <p:cNvSpPr/>
            <p:nvPr/>
          </p:nvSpPr>
          <p:spPr>
            <a:xfrm>
              <a:off x="3338856" y="3892605"/>
              <a:ext cx="762000"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accent2"/>
                  </a:solidFill>
                </a:rPr>
                <a:t>WF</a:t>
              </a:r>
              <a:endParaRPr lang="en-US" sz="1200" b="1" dirty="0">
                <a:solidFill>
                  <a:schemeClr val="accent2"/>
                </a:solidFill>
              </a:endParaRPr>
            </a:p>
          </p:txBody>
        </p:sp>
        <p:sp>
          <p:nvSpPr>
            <p:cNvPr id="16" name="Rounded Rectangle 15"/>
            <p:cNvSpPr/>
            <p:nvPr/>
          </p:nvSpPr>
          <p:spPr>
            <a:xfrm>
              <a:off x="3338856" y="4228635"/>
              <a:ext cx="762000"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accent2"/>
                  </a:solidFill>
                </a:rPr>
                <a:t>WPF</a:t>
              </a:r>
              <a:endParaRPr lang="en-US" sz="1200" b="1" dirty="0">
                <a:solidFill>
                  <a:schemeClr val="accent2"/>
                </a:solidFill>
              </a:endParaRPr>
            </a:p>
          </p:txBody>
        </p:sp>
        <p:sp>
          <p:nvSpPr>
            <p:cNvPr id="17" name="Rounded Rectangle 16"/>
            <p:cNvSpPr/>
            <p:nvPr/>
          </p:nvSpPr>
          <p:spPr>
            <a:xfrm>
              <a:off x="3338856" y="4549675"/>
              <a:ext cx="762000"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accent2"/>
                  </a:solidFill>
                </a:rPr>
                <a:t>CardS</a:t>
              </a:r>
              <a:endParaRPr lang="en-US" sz="1200" b="1" dirty="0">
                <a:solidFill>
                  <a:schemeClr val="accent2"/>
                </a:solidFill>
              </a:endParaRPr>
            </a:p>
          </p:txBody>
        </p:sp>
      </p:grpSp>
      <p:grpSp>
        <p:nvGrpSpPr>
          <p:cNvPr id="27" name="Group 26"/>
          <p:cNvGrpSpPr/>
          <p:nvPr/>
        </p:nvGrpSpPr>
        <p:grpSpPr>
          <a:xfrm>
            <a:off x="4414124" y="2118955"/>
            <a:ext cx="1443024" cy="2961620"/>
            <a:chOff x="4414124" y="2118955"/>
            <a:chExt cx="1443024" cy="2961620"/>
          </a:xfrm>
        </p:grpSpPr>
        <p:sp>
          <p:nvSpPr>
            <p:cNvPr id="5" name="Rounded Rectangle 4"/>
            <p:cNvSpPr/>
            <p:nvPr/>
          </p:nvSpPr>
          <p:spPr>
            <a:xfrm>
              <a:off x="4481856" y="2565975"/>
              <a:ext cx="1219200" cy="25146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4124" y="2118955"/>
              <a:ext cx="1443024" cy="523220"/>
            </a:xfrm>
            <a:prstGeom prst="rect">
              <a:avLst/>
            </a:prstGeom>
            <a:noFill/>
            <a:ln>
              <a:noFill/>
            </a:ln>
          </p:spPr>
          <p:txBody>
            <a:bodyPr wrap="none" rtlCol="0">
              <a:spAutoFit/>
            </a:bodyPr>
            <a:lstStyle/>
            <a:p>
              <a:r>
                <a:rPr lang="tr-TR" sz="2800" dirty="0" smtClean="0">
                  <a:solidFill>
                    <a:schemeClr val="accent2"/>
                  </a:solidFill>
                </a:rPr>
                <a:t>.Net 3.5</a:t>
              </a:r>
              <a:endParaRPr lang="en-US" sz="2800" dirty="0">
                <a:solidFill>
                  <a:schemeClr val="accent2"/>
                </a:solidFill>
              </a:endParaRPr>
            </a:p>
          </p:txBody>
        </p:sp>
        <p:sp>
          <p:nvSpPr>
            <p:cNvPr id="18" name="Rounded Rectangle 17"/>
            <p:cNvSpPr/>
            <p:nvPr/>
          </p:nvSpPr>
          <p:spPr>
            <a:xfrm>
              <a:off x="4710456" y="2642175"/>
              <a:ext cx="762000" cy="609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accent2"/>
                  </a:solidFill>
                </a:rPr>
                <a:t>WCF</a:t>
              </a:r>
              <a:endParaRPr lang="en-US" sz="1600" b="1" dirty="0">
                <a:solidFill>
                  <a:schemeClr val="accent2"/>
                </a:solidFill>
              </a:endParaRPr>
            </a:p>
          </p:txBody>
        </p:sp>
        <p:sp>
          <p:nvSpPr>
            <p:cNvPr id="19" name="Rounded Rectangle 18"/>
            <p:cNvSpPr/>
            <p:nvPr/>
          </p:nvSpPr>
          <p:spPr>
            <a:xfrm>
              <a:off x="4710456" y="3261610"/>
              <a:ext cx="7620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accent2"/>
                  </a:solidFill>
                </a:rPr>
                <a:t>WF</a:t>
              </a:r>
              <a:endParaRPr lang="en-US" sz="1600" b="1" dirty="0">
                <a:solidFill>
                  <a:schemeClr val="accent2"/>
                </a:solidFill>
              </a:endParaRPr>
            </a:p>
          </p:txBody>
        </p:sp>
      </p:grpSp>
      <p:sp>
        <p:nvSpPr>
          <p:cNvPr id="20" name="Rounded Rectangle 19"/>
          <p:cNvSpPr/>
          <p:nvPr/>
        </p:nvSpPr>
        <p:spPr>
          <a:xfrm>
            <a:off x="7682256" y="1727774"/>
            <a:ext cx="1219200" cy="1701225"/>
          </a:xfrm>
          <a:prstGeom prst="round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bg1"/>
                </a:solidFill>
              </a:rPr>
              <a:t>Dublin</a:t>
            </a:r>
            <a:endParaRPr lang="en-US" sz="2000" dirty="0">
              <a:solidFill>
                <a:schemeClr val="bg1"/>
              </a:solidFill>
            </a:endParaRPr>
          </a:p>
        </p:txBody>
      </p:sp>
      <p:sp>
        <p:nvSpPr>
          <p:cNvPr id="21" name="Rounded Rectangle 20"/>
          <p:cNvSpPr/>
          <p:nvPr/>
        </p:nvSpPr>
        <p:spPr>
          <a:xfrm>
            <a:off x="7704668" y="3480375"/>
            <a:ext cx="1219200" cy="1600200"/>
          </a:xfrm>
          <a:prstGeom prst="round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bg1"/>
                </a:solidFill>
              </a:rPr>
              <a:t>Oslo</a:t>
            </a:r>
            <a:endParaRPr lang="en-US" sz="2000" dirty="0">
              <a:solidFill>
                <a:schemeClr val="bg1"/>
              </a:solidFill>
            </a:endParaRPr>
          </a:p>
        </p:txBody>
      </p:sp>
      <p:grpSp>
        <p:nvGrpSpPr>
          <p:cNvPr id="28" name="Group 28"/>
          <p:cNvGrpSpPr/>
          <p:nvPr/>
        </p:nvGrpSpPr>
        <p:grpSpPr>
          <a:xfrm>
            <a:off x="6212544" y="1219200"/>
            <a:ext cx="1619354" cy="3861375"/>
            <a:chOff x="6212544" y="1219200"/>
            <a:chExt cx="1619354" cy="3861375"/>
          </a:xfrm>
        </p:grpSpPr>
        <p:sp>
          <p:nvSpPr>
            <p:cNvPr id="6" name="Rounded Rectangle 5"/>
            <p:cNvSpPr/>
            <p:nvPr/>
          </p:nvSpPr>
          <p:spPr>
            <a:xfrm>
              <a:off x="6386856" y="1727775"/>
              <a:ext cx="1219200" cy="33528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12544" y="1219200"/>
              <a:ext cx="1619354" cy="584775"/>
            </a:xfrm>
            <a:prstGeom prst="rect">
              <a:avLst/>
            </a:prstGeom>
            <a:noFill/>
            <a:ln>
              <a:noFill/>
            </a:ln>
          </p:spPr>
          <p:txBody>
            <a:bodyPr wrap="none" rtlCol="0">
              <a:spAutoFit/>
            </a:bodyPr>
            <a:lstStyle/>
            <a:p>
              <a:r>
                <a:rPr lang="tr-TR" sz="3200" dirty="0" smtClean="0">
                  <a:solidFill>
                    <a:schemeClr val="accent2"/>
                  </a:solidFill>
                </a:rPr>
                <a:t>.Net 4.0</a:t>
              </a:r>
              <a:endParaRPr lang="en-US" sz="3200" dirty="0">
                <a:solidFill>
                  <a:schemeClr val="accent2"/>
                </a:solidFill>
              </a:endParaRPr>
            </a:p>
          </p:txBody>
        </p:sp>
        <p:sp>
          <p:nvSpPr>
            <p:cNvPr id="22" name="Rounded Rectangle 21"/>
            <p:cNvSpPr/>
            <p:nvPr/>
          </p:nvSpPr>
          <p:spPr>
            <a:xfrm>
              <a:off x="6646333" y="2086363"/>
              <a:ext cx="762000" cy="609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accent2"/>
                  </a:solidFill>
                </a:rPr>
                <a:t>WCF</a:t>
              </a:r>
              <a:endParaRPr lang="en-US" sz="1600" b="1" dirty="0">
                <a:solidFill>
                  <a:schemeClr val="accent2"/>
                </a:solidFill>
              </a:endParaRPr>
            </a:p>
          </p:txBody>
        </p:sp>
        <p:sp>
          <p:nvSpPr>
            <p:cNvPr id="23" name="Rounded Rectangle 22"/>
            <p:cNvSpPr/>
            <p:nvPr/>
          </p:nvSpPr>
          <p:spPr>
            <a:xfrm>
              <a:off x="6646333" y="2713220"/>
              <a:ext cx="7620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accent2"/>
                  </a:solidFill>
                </a:rPr>
                <a:t>WF</a:t>
              </a:r>
              <a:endParaRPr lang="en-US" sz="1600" b="1" dirty="0">
                <a:solidFill>
                  <a:schemeClr val="accent2"/>
                </a:solidFill>
              </a:endParaRPr>
            </a:p>
          </p:txBody>
        </p:sp>
      </p:grpSp>
      <p:sp>
        <p:nvSpPr>
          <p:cNvPr id="24" name="Rounded Rectangle 23"/>
          <p:cNvSpPr/>
          <p:nvPr/>
        </p:nvSpPr>
        <p:spPr>
          <a:xfrm>
            <a:off x="1803402" y="5156775"/>
            <a:ext cx="4495800" cy="457200"/>
          </a:xfrm>
          <a:prstGeom prst="roundRect">
            <a:avLst/>
          </a:prstGeom>
          <a:solidFill>
            <a:srgbClr val="FF0066"/>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CLR 2.0</a:t>
            </a:r>
            <a:endParaRPr lang="en-US" sz="2000" dirty="0"/>
          </a:p>
        </p:txBody>
      </p:sp>
      <p:sp>
        <p:nvSpPr>
          <p:cNvPr id="25" name="Rounded Rectangle 24"/>
          <p:cNvSpPr/>
          <p:nvPr/>
        </p:nvSpPr>
        <p:spPr>
          <a:xfrm>
            <a:off x="6409268" y="5156775"/>
            <a:ext cx="1219200" cy="457200"/>
          </a:xfrm>
          <a:prstGeom prst="roundRect">
            <a:avLst/>
          </a:prstGeom>
          <a:solidFill>
            <a:srgbClr val="9C42E6"/>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CLR 4.0</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ppt_x"/>
                                          </p:val>
                                        </p:tav>
                                        <p:tav tm="100000">
                                          <p:val>
                                            <p:strVal val="#ppt_x"/>
                                          </p:val>
                                        </p:tav>
                                      </p:tavLst>
                                    </p:anim>
                                    <p:anim calcmode="lin" valueType="num">
                                      <p:cBhvr additive="base">
                                        <p:cTn id="14"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ppt_x"/>
                                          </p:val>
                                        </p:tav>
                                        <p:tav tm="100000">
                                          <p:val>
                                            <p:strVal val="#ppt_x"/>
                                          </p:val>
                                        </p:tav>
                                      </p:tavLst>
                                    </p:anim>
                                    <p:anim calcmode="lin" valueType="num">
                                      <p:cBhvr additive="base">
                                        <p:cTn id="26"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ppt_x"/>
                                          </p:val>
                                        </p:tav>
                                        <p:tav tm="100000">
                                          <p:val>
                                            <p:strVal val="#ppt_x"/>
                                          </p:val>
                                        </p:tav>
                                      </p:tavLst>
                                    </p:anim>
                                    <p:anim calcmode="lin" valueType="num">
                                      <p:cBhvr additive="base">
                                        <p:cTn id="32"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000" fill="hold"/>
                                        <p:tgtEl>
                                          <p:spTgt spid="25"/>
                                        </p:tgtEl>
                                        <p:attrNameLst>
                                          <p:attrName>ppt_x</p:attrName>
                                        </p:attrNameLst>
                                      </p:cBhvr>
                                      <p:tavLst>
                                        <p:tav tm="0">
                                          <p:val>
                                            <p:strVal val="#ppt_x"/>
                                          </p:val>
                                        </p:tav>
                                        <p:tav tm="100000">
                                          <p:val>
                                            <p:strVal val="#ppt_x"/>
                                          </p:val>
                                        </p:tav>
                                      </p:tavLst>
                                    </p:anim>
                                    <p:anim calcmode="lin" valueType="num">
                                      <p:cBhvr additive="base">
                                        <p:cTn id="38"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ppt_x"/>
                                          </p:val>
                                        </p:tav>
                                        <p:tav tm="100000">
                                          <p:val>
                                            <p:strVal val="#ppt_x"/>
                                          </p:val>
                                        </p:tav>
                                      </p:tavLst>
                                    </p:anim>
                                    <p:anim calcmode="lin" valueType="num">
                                      <p:cBhvr additive="base">
                                        <p:cTn id="5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WCF Nedir?</a:t>
            </a:r>
            <a:endParaRPr dirty="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3" name="Content Placeholder 2"/>
          <p:cNvSpPr>
            <a:spLocks noGrp="1"/>
          </p:cNvSpPr>
          <p:nvPr>
            <p:ph idx="1"/>
          </p:nvPr>
        </p:nvSpPr>
        <p:spPr>
          <a:xfrm>
            <a:off x="838200" y="1371600"/>
            <a:ext cx="7772400" cy="4525963"/>
          </a:xfrm>
        </p:spPr>
        <p:txBody>
          <a:bodyPr>
            <a:normAutofit/>
          </a:bodyPr>
          <a:lstStyle/>
          <a:p>
            <a:r>
              <a:rPr lang="tr-TR" sz="2400" i="1" dirty="0" smtClean="0">
                <a:solidFill>
                  <a:srgbClr val="FFC000"/>
                </a:solidFill>
                <a:effectLst>
                  <a:outerShdw blurRad="38100" dist="38100" dir="2700000" algn="tl">
                    <a:srgbClr val="000000">
                      <a:alpha val="43137"/>
                    </a:srgbClr>
                  </a:outerShdw>
                </a:effectLst>
              </a:rPr>
              <a:t>Servis Yönelimli Mimari(SOA</a:t>
            </a:r>
            <a:r>
              <a:rPr lang="tr-TR" sz="2400" i="1" dirty="0" smtClean="0">
                <a:solidFill>
                  <a:schemeClr val="accent2"/>
                </a:solidFill>
                <a:effectLst>
                  <a:outerShdw blurRad="38100" dist="38100" dir="2700000" algn="tl">
                    <a:srgbClr val="000000">
                      <a:alpha val="43137"/>
                    </a:srgbClr>
                  </a:outerShdw>
                </a:effectLst>
              </a:rPr>
              <a:t>) </a:t>
            </a:r>
            <a:r>
              <a:rPr lang="tr-TR" sz="2400" dirty="0" smtClean="0">
                <a:solidFill>
                  <a:schemeClr val="accent2"/>
                </a:solidFill>
                <a:effectLst>
                  <a:outerShdw blurRad="38100" dist="38100" dir="2700000" algn="tl">
                    <a:srgbClr val="000000">
                      <a:alpha val="43137"/>
                    </a:srgbClr>
                  </a:outerShdw>
                </a:effectLst>
              </a:rPr>
              <a:t>için etkili çözümlerden biridir.</a:t>
            </a:r>
          </a:p>
          <a:p>
            <a:r>
              <a:rPr lang="tr-TR" sz="2400" dirty="0" smtClean="0">
                <a:solidFill>
                  <a:schemeClr val="accent2"/>
                </a:solidFill>
                <a:effectLst>
                  <a:outerShdw blurRad="38100" dist="38100" dir="2700000" algn="tl">
                    <a:srgbClr val="000000">
                      <a:alpha val="43137"/>
                    </a:srgbClr>
                  </a:outerShdw>
                </a:effectLst>
              </a:rPr>
              <a:t>Var olan dağıtık mimari modellerini </a:t>
            </a:r>
            <a:r>
              <a:rPr lang="tr-TR" sz="2400" i="1" dirty="0" smtClean="0">
                <a:solidFill>
                  <a:srgbClr val="FFC000"/>
                </a:solidFill>
                <a:effectLst>
                  <a:outerShdw blurRad="38100" dist="38100" dir="2700000" algn="tl">
                    <a:srgbClr val="000000">
                      <a:alpha val="43137"/>
                    </a:srgbClr>
                  </a:outerShdw>
                </a:effectLst>
              </a:rPr>
              <a:t>tek bir anlamda(Unique)</a:t>
            </a:r>
            <a:r>
              <a:rPr lang="tr-TR" sz="2400" dirty="0" smtClean="0">
                <a:effectLst>
                  <a:outerShdw blurRad="38100" dist="38100" dir="2700000" algn="tl">
                    <a:srgbClr val="000000">
                      <a:alpha val="43137"/>
                    </a:srgbClr>
                  </a:outerShdw>
                </a:effectLst>
              </a:rPr>
              <a:t> ele alır.</a:t>
            </a:r>
          </a:p>
          <a:p>
            <a:r>
              <a:rPr lang="tr-TR" sz="2400" dirty="0" smtClean="0">
                <a:solidFill>
                  <a:schemeClr val="accent2"/>
                </a:solidFill>
                <a:effectLst>
                  <a:outerShdw blurRad="38100" dist="38100" dir="2700000" algn="tl">
                    <a:srgbClr val="000000">
                      <a:alpha val="43137"/>
                    </a:srgbClr>
                  </a:outerShdw>
                </a:effectLst>
              </a:rPr>
              <a:t>Daha</a:t>
            </a:r>
            <a:r>
              <a:rPr lang="tr-TR" sz="2400" dirty="0" smtClean="0">
                <a:effectLst>
                  <a:outerShdw blurRad="38100" dist="38100" dir="2700000" algn="tl">
                    <a:srgbClr val="000000">
                      <a:alpha val="43137"/>
                    </a:srgbClr>
                  </a:outerShdw>
                </a:effectLst>
              </a:rPr>
              <a:t> </a:t>
            </a:r>
            <a:r>
              <a:rPr lang="tr-TR" sz="2400" i="1" dirty="0" smtClean="0">
                <a:solidFill>
                  <a:srgbClr val="FFC000"/>
                </a:solidFill>
                <a:effectLst>
                  <a:outerShdw blurRad="38100" dist="38100" dir="2700000" algn="tl">
                    <a:srgbClr val="000000">
                      <a:alpha val="43137"/>
                    </a:srgbClr>
                  </a:outerShdw>
                </a:effectLst>
              </a:rPr>
              <a:t>yüksek</a:t>
            </a:r>
            <a:r>
              <a:rPr lang="tr-TR" sz="2400" dirty="0" smtClean="0">
                <a:effectLst>
                  <a:outerShdw blurRad="38100" dist="38100" dir="2700000" algn="tl">
                    <a:srgbClr val="000000">
                      <a:alpha val="43137"/>
                    </a:srgbClr>
                  </a:outerShdw>
                </a:effectLst>
              </a:rPr>
              <a:t> </a:t>
            </a:r>
            <a:r>
              <a:rPr lang="tr-TR" sz="2400" i="1" dirty="0" smtClean="0">
                <a:solidFill>
                  <a:srgbClr val="FFC000"/>
                </a:solidFill>
                <a:effectLst>
                  <a:outerShdw blurRad="38100" dist="38100" dir="2700000" algn="tl">
                    <a:srgbClr val="000000">
                      <a:alpha val="43137"/>
                    </a:srgbClr>
                  </a:outerShdw>
                </a:effectLst>
              </a:rPr>
              <a:t>performans ve ölçeklenebilirlik</a:t>
            </a:r>
            <a:r>
              <a:rPr lang="tr-TR" sz="2400" dirty="0" smtClean="0">
                <a:effectLst>
                  <a:outerShdw blurRad="38100" dist="38100" dir="2700000" algn="tl">
                    <a:srgbClr val="000000">
                      <a:alpha val="43137"/>
                    </a:srgbClr>
                  </a:outerShdw>
                </a:effectLst>
              </a:rPr>
              <a:t> sunar.</a:t>
            </a:r>
          </a:p>
          <a:p>
            <a:r>
              <a:rPr lang="tr-TR" sz="2400" dirty="0" smtClean="0">
                <a:solidFill>
                  <a:schemeClr val="accent2"/>
                </a:solidFill>
                <a:effectLst>
                  <a:outerShdw blurRad="38100" dist="38100" dir="2700000" algn="tl">
                    <a:srgbClr val="000000">
                      <a:alpha val="43137"/>
                    </a:srgbClr>
                  </a:outerShdw>
                </a:effectLst>
              </a:rPr>
              <a:t>Daha</a:t>
            </a:r>
            <a:r>
              <a:rPr lang="tr-TR" sz="2400" dirty="0" smtClean="0">
                <a:effectLst>
                  <a:outerShdw blurRad="38100" dist="38100" dir="2700000" algn="tl">
                    <a:srgbClr val="000000">
                      <a:alpha val="43137"/>
                    </a:srgbClr>
                  </a:outerShdw>
                </a:effectLst>
              </a:rPr>
              <a:t> </a:t>
            </a:r>
            <a:r>
              <a:rPr lang="tr-TR" sz="2400" i="1" dirty="0" smtClean="0">
                <a:solidFill>
                  <a:srgbClr val="FFC000"/>
                </a:solidFill>
                <a:effectLst>
                  <a:outerShdw blurRad="38100" dist="38100" dir="2700000" algn="tl">
                    <a:srgbClr val="000000">
                      <a:alpha val="43137"/>
                    </a:srgbClr>
                  </a:outerShdw>
                </a:effectLst>
              </a:rPr>
              <a:t>kolay</a:t>
            </a:r>
            <a:r>
              <a:rPr lang="tr-TR" sz="2400" dirty="0" smtClean="0">
                <a:effectLst>
                  <a:outerShdw blurRad="38100" dist="38100" dir="2700000" algn="tl">
                    <a:srgbClr val="000000">
                      <a:alpha val="43137"/>
                    </a:srgbClr>
                  </a:outerShdw>
                </a:effectLst>
              </a:rPr>
              <a:t> </a:t>
            </a:r>
            <a:r>
              <a:rPr lang="tr-TR" sz="2400" i="1" dirty="0" smtClean="0">
                <a:solidFill>
                  <a:srgbClr val="FFC000"/>
                </a:solidFill>
                <a:effectLst>
                  <a:outerShdw blurRad="38100" dist="38100" dir="2700000" algn="tl">
                    <a:srgbClr val="000000">
                      <a:alpha val="43137"/>
                    </a:srgbClr>
                  </a:outerShdw>
                </a:effectLst>
              </a:rPr>
              <a:t>entegrasyon</a:t>
            </a:r>
            <a:r>
              <a:rPr lang="tr-TR" sz="2400" dirty="0" smtClean="0">
                <a:effectLst>
                  <a:outerShdw blurRad="38100" dist="38100" dir="2700000" algn="tl">
                    <a:srgbClr val="000000">
                      <a:alpha val="43137"/>
                    </a:srgbClr>
                  </a:outerShdw>
                </a:effectLst>
              </a:rPr>
              <a:t>, </a:t>
            </a:r>
            <a:r>
              <a:rPr lang="tr-TR" sz="2400" i="1" dirty="0" smtClean="0">
                <a:solidFill>
                  <a:srgbClr val="FFC000"/>
                </a:solidFill>
                <a:effectLst>
                  <a:outerShdw blurRad="38100" dist="38100" dir="2700000" algn="tl">
                    <a:srgbClr val="000000">
                      <a:alpha val="43137"/>
                    </a:srgbClr>
                  </a:outerShdw>
                </a:effectLst>
              </a:rPr>
              <a:t>genişletilebilirlik</a:t>
            </a:r>
            <a:r>
              <a:rPr lang="tr-TR" sz="2400" dirty="0" smtClean="0">
                <a:effectLst>
                  <a:outerShdw blurRad="38100" dist="38100" dir="2700000" algn="tl">
                    <a:srgbClr val="000000">
                      <a:alpha val="43137"/>
                    </a:srgbClr>
                  </a:outerShdw>
                </a:effectLst>
              </a:rPr>
              <a:t>, </a:t>
            </a:r>
            <a:r>
              <a:rPr lang="tr-TR" sz="2400" i="1" dirty="0" smtClean="0">
                <a:solidFill>
                  <a:srgbClr val="FFC000"/>
                </a:solidFill>
                <a:effectLst>
                  <a:outerShdw blurRad="38100" dist="38100" dir="2700000" algn="tl">
                    <a:srgbClr val="000000">
                      <a:alpha val="43137"/>
                    </a:srgbClr>
                  </a:outerShdw>
                </a:effectLst>
              </a:rPr>
              <a:t>yönetilebilirlik</a:t>
            </a:r>
            <a:r>
              <a:rPr lang="tr-TR" sz="2400" dirty="0" smtClean="0">
                <a:effectLst>
                  <a:outerShdw blurRad="38100" dist="38100" dir="2700000" algn="tl">
                    <a:srgbClr val="000000">
                      <a:alpha val="43137"/>
                    </a:srgbClr>
                  </a:outerShdw>
                </a:effectLst>
              </a:rPr>
              <a:t> </a:t>
            </a:r>
            <a:r>
              <a:rPr lang="tr-TR" sz="2400" dirty="0" smtClean="0">
                <a:solidFill>
                  <a:schemeClr val="accent2"/>
                </a:solidFill>
                <a:effectLst>
                  <a:outerShdw blurRad="38100" dist="38100" dir="2700000" algn="tl">
                    <a:srgbClr val="000000">
                      <a:alpha val="43137"/>
                    </a:srgbClr>
                  </a:outerShdw>
                </a:effectLst>
              </a:rPr>
              <a:t>sağlar.</a:t>
            </a:r>
          </a:p>
          <a:p>
            <a:r>
              <a:rPr lang="tr-TR" sz="2400" i="1" dirty="0" smtClean="0">
                <a:solidFill>
                  <a:srgbClr val="FFC000"/>
                </a:solidFill>
                <a:effectLst>
                  <a:outerShdw blurRad="38100" dist="38100" dir="2700000" algn="tl">
                    <a:srgbClr val="000000">
                      <a:alpha val="43137"/>
                    </a:srgbClr>
                  </a:outerShdw>
                </a:effectLst>
              </a:rPr>
              <a:t>Platform</a:t>
            </a:r>
            <a:r>
              <a:rPr lang="tr-TR" sz="2400" dirty="0" smtClean="0">
                <a:effectLst>
                  <a:outerShdw blurRad="38100" dist="38100" dir="2700000" algn="tl">
                    <a:srgbClr val="000000">
                      <a:alpha val="43137"/>
                    </a:srgbClr>
                  </a:outerShdw>
                </a:effectLst>
              </a:rPr>
              <a:t> </a:t>
            </a:r>
            <a:r>
              <a:rPr lang="tr-TR" sz="2400" i="1" dirty="0" smtClean="0">
                <a:solidFill>
                  <a:srgbClr val="FFC000"/>
                </a:solidFill>
                <a:effectLst>
                  <a:outerShdw blurRad="38100" dist="38100" dir="2700000" algn="tl">
                    <a:srgbClr val="000000">
                      <a:alpha val="43137"/>
                    </a:srgbClr>
                  </a:outerShdw>
                </a:effectLst>
              </a:rPr>
              <a:t>bağımsızlığı</a:t>
            </a:r>
            <a:r>
              <a:rPr lang="tr-TR" sz="2400" dirty="0" smtClean="0">
                <a:effectLst>
                  <a:outerShdw blurRad="38100" dist="38100" dir="2700000" algn="tl">
                    <a:srgbClr val="000000">
                      <a:alpha val="43137"/>
                    </a:srgbClr>
                  </a:outerShdw>
                </a:effectLst>
              </a:rPr>
              <a:t> </a:t>
            </a:r>
            <a:r>
              <a:rPr lang="tr-TR" sz="2400" dirty="0" smtClean="0">
                <a:solidFill>
                  <a:schemeClr val="accent2"/>
                </a:solidFill>
                <a:effectLst>
                  <a:outerShdw blurRad="38100" dist="38100" dir="2700000" algn="tl">
                    <a:srgbClr val="000000">
                      <a:alpha val="43137"/>
                    </a:srgbClr>
                  </a:outerShdw>
                </a:effectLst>
              </a:rPr>
              <a:t>global standartlar ile daha kolay destekler.</a:t>
            </a:r>
            <a:endParaRPr lang="en-US" sz="2400"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tr-TR" dirty="0" smtClean="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rPr>
              <a:t>WCF 4.0 Yenilikleri</a:t>
            </a:r>
            <a:endParaRPr dirty="0">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latin typeface="Calibri" pitchFamily="34" charset="0"/>
            </a:endParaRPr>
          </a:p>
        </p:txBody>
      </p:sp>
      <p:sp>
        <p:nvSpPr>
          <p:cNvPr id="4" name="Content Placeholder 2"/>
          <p:cNvSpPr>
            <a:spLocks noGrp="1"/>
          </p:cNvSpPr>
          <p:nvPr>
            <p:ph idx="1"/>
          </p:nvPr>
        </p:nvSpPr>
        <p:spPr>
          <a:xfrm>
            <a:off x="609600" y="1219200"/>
            <a:ext cx="8001000" cy="4953000"/>
          </a:xfrm>
        </p:spPr>
        <p:txBody>
          <a:bodyPr>
            <a:normAutofit/>
          </a:bodyPr>
          <a:lstStyle/>
          <a:p>
            <a:pPr marL="0">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RESTful</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modeline uygun servislerin daha kolay geliştirilmesi.</a:t>
            </a:r>
          </a:p>
          <a:p>
            <a:pPr marL="0" lvl="1">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Yeni Şablonlar</a:t>
            </a:r>
          </a:p>
          <a:p>
            <a:pPr marL="0" lvl="2">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Singleton&amp;Collection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Servisleri,</a:t>
            </a:r>
          </a:p>
          <a:p>
            <a:pPr marL="0" lvl="2">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Atom</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Feed</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ve</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Publishing</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Protocol</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servisleri</a:t>
            </a:r>
            <a:r>
              <a:rPr lang="tr-TR" sz="2000" dirty="0" smtClean="0">
                <a:effectLst>
                  <a:outerShdw blurRad="38100" dist="38100" dir="2700000" algn="tl">
                    <a:srgbClr val="000000">
                      <a:alpha val="43137"/>
                    </a:srgbClr>
                  </a:outerShdw>
                </a:effectLst>
              </a:rPr>
              <a:t>,</a:t>
            </a:r>
          </a:p>
          <a:p>
            <a:pPr marL="0" lvl="2">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Http</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Plain</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XML</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Servisleri</a:t>
            </a:r>
          </a:p>
          <a:p>
            <a:pPr marL="0">
              <a:spcBef>
                <a:spcPts val="600"/>
              </a:spcBef>
              <a:spcAft>
                <a:spcPts val="600"/>
              </a:spcAft>
            </a:pPr>
            <a:r>
              <a:rPr lang="tr-TR" sz="2000" dirty="0" smtClean="0">
                <a:solidFill>
                  <a:schemeClr val="accent2"/>
                </a:solidFill>
                <a:effectLst>
                  <a:outerShdw blurRad="38100" dist="38100" dir="2700000" algn="tl">
                    <a:srgbClr val="000000">
                      <a:alpha val="43137"/>
                    </a:srgbClr>
                  </a:outerShdw>
                </a:effectLst>
              </a:rPr>
              <a:t>Mesaj Genişletmeleri</a:t>
            </a:r>
          </a:p>
          <a:p>
            <a:pPr marL="0" lvl="1">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WS-Discovery</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WS-I</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BP</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1.2</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protokolleri</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için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destek</a:t>
            </a:r>
          </a:p>
          <a:p>
            <a:pPr marL="0" lvl="1">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Duplex</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durable</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mesajlaşma desteği</a:t>
            </a:r>
          </a:p>
          <a:p>
            <a:pPr marL="0">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Korelasyon(Correlation)</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kolaylığı</a:t>
            </a:r>
            <a:r>
              <a:rPr lang="tr-TR" sz="2000" i="1" dirty="0" smtClean="0">
                <a:solidFill>
                  <a:schemeClr val="accent2"/>
                </a:solidFill>
                <a:effectLst>
                  <a:outerShdw blurRad="38100" dist="38100" dir="2700000" algn="tl">
                    <a:srgbClr val="000000">
                      <a:alpha val="43137"/>
                    </a:srgbClr>
                  </a:outerShdw>
                </a:effectLst>
              </a:rPr>
              <a:t>.(Farklı programlama tekniklerine sahip mesaj korelasyon tekniklerinin, sorgulama mekanizması ile standardize edilmesi)</a:t>
            </a:r>
          </a:p>
          <a:p>
            <a:pPr marL="0">
              <a:spcBef>
                <a:spcPts val="600"/>
              </a:spcBef>
              <a:spcAft>
                <a:spcPts val="600"/>
              </a:spcAft>
            </a:pPr>
            <a:r>
              <a:rPr lang="tr-TR" sz="2000" i="1" dirty="0" smtClean="0">
                <a:solidFill>
                  <a:srgbClr val="FFC000"/>
                </a:solidFill>
                <a:effectLst>
                  <a:outerShdw blurRad="38100" dist="38100" dir="2700000" algn="tl">
                    <a:srgbClr val="000000">
                      <a:alpha val="43137"/>
                    </a:srgbClr>
                  </a:outerShdw>
                </a:effectLst>
              </a:rPr>
              <a:t>Dekleratif</a:t>
            </a:r>
            <a:r>
              <a:rPr lang="tr-TR" sz="2000"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WF</a:t>
            </a:r>
            <a:r>
              <a:rPr lang="tr-TR" sz="2000" dirty="0" smtClean="0">
                <a:effectLst>
                  <a:outerShdw blurRad="38100" dist="38100" dir="2700000" algn="tl">
                    <a:srgbClr val="000000">
                      <a:alpha val="43137"/>
                    </a:srgbClr>
                  </a:outerShdw>
                </a:effectLst>
              </a:rPr>
              <a:t> </a:t>
            </a:r>
            <a:r>
              <a:rPr lang="tr-TR" sz="2000" dirty="0" smtClean="0">
                <a:solidFill>
                  <a:schemeClr val="accent2"/>
                </a:solidFill>
                <a:effectLst>
                  <a:outerShdw blurRad="38100" dist="38100" dir="2700000" algn="tl">
                    <a:srgbClr val="000000">
                      <a:alpha val="43137"/>
                    </a:srgbClr>
                  </a:outerShdw>
                </a:effectLst>
              </a:rPr>
              <a:t>servisleri</a:t>
            </a:r>
            <a:r>
              <a:rPr lang="tr-TR" sz="2000" i="1" dirty="0" smtClean="0">
                <a:effectLst>
                  <a:outerShdw blurRad="38100" dist="38100" dir="2700000" algn="tl">
                    <a:srgbClr val="000000">
                      <a:alpha val="43137"/>
                    </a:srgbClr>
                  </a:outerShdw>
                </a:effectLst>
              </a:rPr>
              <a:t> (</a:t>
            </a:r>
            <a:r>
              <a:rPr lang="tr-TR" sz="2000" i="1" dirty="0" smtClean="0">
                <a:solidFill>
                  <a:srgbClr val="FFC000"/>
                </a:solidFill>
                <a:effectLst>
                  <a:outerShdw blurRad="38100" dist="38100" dir="2700000" algn="tl">
                    <a:srgbClr val="000000">
                      <a:alpha val="43137"/>
                    </a:srgbClr>
                  </a:outerShdw>
                </a:effectLst>
              </a:rPr>
              <a:t>XAML</a:t>
            </a:r>
            <a:r>
              <a:rPr lang="tr-TR" sz="2000" i="1" dirty="0" smtClean="0">
                <a:effectLst>
                  <a:outerShdw blurRad="38100" dist="38100" dir="2700000" algn="tl">
                    <a:srgbClr val="000000">
                      <a:alpha val="43137"/>
                    </a:srgbClr>
                  </a:outerShdw>
                </a:effectLst>
              </a:rPr>
              <a:t> </a:t>
            </a:r>
            <a:r>
              <a:rPr lang="tr-TR" sz="2000" i="1" dirty="0" smtClean="0">
                <a:solidFill>
                  <a:schemeClr val="accent2"/>
                </a:solidFill>
                <a:effectLst>
                  <a:outerShdw blurRad="38100" dist="38100" dir="2700000" algn="tl">
                    <a:srgbClr val="000000">
                      <a:alpha val="43137"/>
                    </a:srgbClr>
                  </a:outerShdw>
                </a:effectLst>
              </a:rPr>
              <a:t>ile tüm uygulamanın sunumdan servise, servisten WorkFlow’a kadar modellenebilmesi)</a:t>
            </a:r>
            <a:endParaRPr lang="en-US" sz="2000"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MIX09 PPT Template 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MIX09 PPT Template 4x3</Template>
  <TotalTime>4884</TotalTime>
  <Words>1759</Words>
  <Application>Microsoft Office PowerPoint</Application>
  <PresentationFormat>On-screen Show (4:3)</PresentationFormat>
  <Paragraphs>353</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MIX09 PPT Template 4x3</vt:lpstr>
      <vt:lpstr>Slide 1</vt:lpstr>
      <vt:lpstr>WF &amp; WCF 4.0, Dublin, Oslo</vt:lpstr>
      <vt:lpstr>İçerik</vt:lpstr>
      <vt:lpstr>İçerik</vt:lpstr>
      <vt:lpstr>Slide 5</vt:lpstr>
      <vt:lpstr>Slide 6</vt:lpstr>
      <vt:lpstr>Geleceğe Dönüş</vt:lpstr>
      <vt:lpstr>WCF Nedir?</vt:lpstr>
      <vt:lpstr>WCF 4.0 Yenilikleri</vt:lpstr>
      <vt:lpstr>WF Nedir?</vt:lpstr>
      <vt:lpstr>WF Nedir?</vt:lpstr>
      <vt:lpstr>WF 4.0 Yenilikleri</vt:lpstr>
      <vt:lpstr>WCF ile WF İlişkisi</vt:lpstr>
      <vt:lpstr>Slide 14</vt:lpstr>
      <vt:lpstr>Büyük Resim (Big Picture)</vt:lpstr>
      <vt:lpstr>Büyük Resim için Sorunlar</vt:lpstr>
      <vt:lpstr>Önerilen Yeni Çözümler</vt:lpstr>
      <vt:lpstr>Slide 18</vt:lpstr>
      <vt:lpstr>Örnek Vaka</vt:lpstr>
      <vt:lpstr>Örnek Vaka Özeti</vt:lpstr>
      <vt:lpstr>Dublin?</vt:lpstr>
      <vt:lpstr>Dublin Neler Vaat Ediyor?</vt:lpstr>
      <vt:lpstr>Dublin Neler Vaat Ediyor?</vt:lpstr>
      <vt:lpstr>Dublin Neler Vaat Ediyor?</vt:lpstr>
      <vt:lpstr>Dublin için Örnek Vaka</vt:lpstr>
      <vt:lpstr>Oslo?</vt:lpstr>
      <vt:lpstr>Oslo Neler Vaat Ediyor?</vt:lpstr>
      <vt:lpstr>Oslo için Örnek Vaka</vt:lpstr>
      <vt:lpstr>Slide 29</vt:lpstr>
      <vt:lpstr>Özet</vt:lpstr>
      <vt:lpstr>Slide 31</vt:lpstr>
      <vt:lpstr>Slide 32</vt:lpstr>
      <vt:lpstr>Kaynaklar</vt:lpstr>
      <vt:lpstr>Slide 34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T47F: Microsoft ASP.NET 4.0 Data Access:  Patterns for Success with Web Forms</dc:title>
  <dc:subject>MIX 09</dc:subject>
  <dc:creator>David Ebbo</dc:creator>
  <dc:description>Template: Mitchell Derrey, Silver Fox Productions
Formatting: Greg Flowers, Silver Fox Productions
Event Date: March 18-20, 2009
Event Location: The Venetian Resort Casino, Las Vegas, NV
Audience: External</dc:description>
  <cp:lastModifiedBy>BurakSenyurt</cp:lastModifiedBy>
  <cp:revision>431</cp:revision>
  <dcterms:created xsi:type="dcterms:W3CDTF">2009-03-08T03:10:55Z</dcterms:created>
  <dcterms:modified xsi:type="dcterms:W3CDTF">2009-04-06T07:31:48Z</dcterms:modified>
</cp:coreProperties>
</file>